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289" r:id="rId5"/>
    <p:sldId id="303" r:id="rId6"/>
    <p:sldId id="592" r:id="rId7"/>
    <p:sldId id="294" r:id="rId8"/>
    <p:sldId id="302" r:id="rId9"/>
    <p:sldId id="593" r:id="rId10"/>
    <p:sldId id="591" r:id="rId11"/>
    <p:sldId id="305" r:id="rId12"/>
    <p:sldId id="588" r:id="rId13"/>
    <p:sldId id="283" r:id="rId14"/>
    <p:sldId id="274" r:id="rId15"/>
    <p:sldId id="312" r:id="rId16"/>
    <p:sldId id="280" r:id="rId17"/>
    <p:sldId id="301" r:id="rId18"/>
    <p:sldId id="308" r:id="rId19"/>
    <p:sldId id="306" r:id="rId20"/>
    <p:sldId id="307" r:id="rId21"/>
    <p:sldId id="290" r:id="rId22"/>
    <p:sldId id="292" r:id="rId23"/>
    <p:sldId id="293" r:id="rId24"/>
    <p:sldId id="295" r:id="rId25"/>
    <p:sldId id="300"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164ABEF8-358B-491D-B376-5E84A504ED45}">
          <p14:sldIdLst>
            <p14:sldId id="303"/>
            <p14:sldId id="592"/>
          </p14:sldIdLst>
        </p14:section>
        <p14:section name="session 1" id="{06D66606-245B-4817-916E-2B4D051C76D3}">
          <p14:sldIdLst>
            <p14:sldId id="294"/>
            <p14:sldId id="302"/>
            <p14:sldId id="593"/>
            <p14:sldId id="591"/>
          </p14:sldIdLst>
        </p14:section>
        <p14:section name="session 2" id="{3184C404-F2CC-4DBE-82A7-2008585BE306}">
          <p14:sldIdLst>
            <p14:sldId id="305"/>
            <p14:sldId id="588"/>
            <p14:sldId id="283"/>
            <p14:sldId id="274"/>
            <p14:sldId id="312"/>
            <p14:sldId id="280"/>
            <p14:sldId id="301"/>
          </p14:sldIdLst>
        </p14:section>
        <p14:section name="session 3" id="{C31AD4AB-F5B5-45B4-8EF7-9094BD832FB8}">
          <p14:sldIdLst>
            <p14:sldId id="308"/>
            <p14:sldId id="306"/>
            <p14:sldId id="307"/>
            <p14:sldId id="290"/>
            <p14:sldId id="292"/>
            <p14:sldId id="293"/>
            <p14:sldId id="295"/>
            <p14:sldId id="300"/>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29" autoAdjust="0"/>
    <p:restoredTop sz="78450" autoAdjust="0"/>
  </p:normalViewPr>
  <p:slideViewPr>
    <p:cSldViewPr snapToGrid="0" snapToObjects="1" showGuides="1">
      <p:cViewPr>
        <p:scale>
          <a:sx n="125" d="100"/>
          <a:sy n="125" d="100"/>
        </p:scale>
        <p:origin x="90" y="-258"/>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5/9/2025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177/0023677218767478"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i.org/10.1371/journal.pmed.0020124"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urnals.sagepub.com/doi/10.1177/002367721876747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LOs, The focus today</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2</a:t>
            </a:fld>
            <a:endParaRPr lang="en-US" dirty="0"/>
          </a:p>
        </p:txBody>
      </p:sp>
    </p:spTree>
    <p:extLst>
      <p:ext uri="{BB962C8B-B14F-4D97-AF65-F5344CB8AC3E}">
        <p14:creationId xmlns:p14="http://schemas.microsoft.com/office/powerpoint/2010/main" val="1153603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Probably something we need to get familiar with. The fact an effect is statistically significant is not enough in itself!</a:t>
            </a:r>
          </a:p>
        </p:txBody>
      </p:sp>
      <p:sp>
        <p:nvSpPr>
          <p:cNvPr id="4" name="Slide Number Placeholder 3"/>
          <p:cNvSpPr>
            <a:spLocks noGrp="1"/>
          </p:cNvSpPr>
          <p:nvPr>
            <p:ph type="sldNum" sz="quarter" idx="5"/>
          </p:nvPr>
        </p:nvSpPr>
        <p:spPr/>
        <p:txBody>
          <a:bodyPr/>
          <a:lstStyle/>
          <a:p>
            <a:fld id="{ED55D989-B6DD-4AF0-B7E3-84084690796F}" type="slidenum">
              <a:rPr lang="en-GB" smtClean="0"/>
              <a:t>13</a:t>
            </a:fld>
            <a:endParaRPr lang="en-GB"/>
          </a:p>
        </p:txBody>
      </p:sp>
    </p:spTree>
    <p:extLst>
      <p:ext uri="{BB962C8B-B14F-4D97-AF65-F5344CB8AC3E}">
        <p14:creationId xmlns:p14="http://schemas.microsoft.com/office/powerpoint/2010/main" val="1502320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mention sensitivity analysis as well: </a:t>
            </a:r>
          </a:p>
        </p:txBody>
      </p:sp>
      <p:sp>
        <p:nvSpPr>
          <p:cNvPr id="4" name="Slide Number Placeholder 3"/>
          <p:cNvSpPr>
            <a:spLocks noGrp="1"/>
          </p:cNvSpPr>
          <p:nvPr>
            <p:ph type="sldNum" sz="quarter" idx="5"/>
          </p:nvPr>
        </p:nvSpPr>
        <p:spPr/>
        <p:txBody>
          <a:bodyPr/>
          <a:lstStyle/>
          <a:p>
            <a:fld id="{6772C7E9-CA6E-C945-826B-68C1FAB00F44}" type="slidenum">
              <a:rPr lang="en-US" smtClean="0"/>
              <a:t>22</a:t>
            </a:fld>
            <a:endParaRPr lang="en-US" dirty="0"/>
          </a:p>
        </p:txBody>
      </p:sp>
    </p:spTree>
    <p:extLst>
      <p:ext uri="{BB962C8B-B14F-4D97-AF65-F5344CB8AC3E}">
        <p14:creationId xmlns:p14="http://schemas.microsoft.com/office/powerpoint/2010/main" val="184894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38469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To note: We commonly correct for multiple comparisons when doing post-hoc tests but not for testing multiple outcomes or selectively reporting analytical choices (wrong belief that the ANOVA sorts this out)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OS Glossary: https://www.nature.com/articles/s41562-021-01269-4.epdf?sharing_token=W_TZGO-OJViBl9hEyMTu6dRgN0jAjWel9jnR3ZoTv0OFck_K78fP6Dn2WloQwBbMnV4T-eihKTPp8slIWvh1iaWhxvWntEdAfj0kShWNALehqzYXxWj801ojWn3ADdBewA-lDGsxSzJwN4DZpYZQ13hXKV42ADJSmckFDjzKxtI%3D</a:t>
            </a:r>
          </a:p>
          <a:p>
            <a:endParaRPr lang="en-GB" dirty="0"/>
          </a:p>
          <a:p>
            <a:r>
              <a:rPr lang="en-GB" dirty="0"/>
              <a:t>Borges 8-page short story: https://archive.org/details/TheGardenOfForkingPathsJorgeLuisBorges1941</a:t>
            </a:r>
          </a:p>
          <a:p>
            <a:endParaRPr lang="en-GB" dirty="0"/>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6238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Geoff Cumming made the argument that we can’t trust p-values that much very eloquently in this video, why not watch it</a:t>
            </a:r>
          </a:p>
        </p:txBody>
      </p:sp>
      <p:sp>
        <p:nvSpPr>
          <p:cNvPr id="4" name="Slide Number Placeholder 3"/>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919037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Robustness: Same outcome with different analysis.</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7</a:t>
            </a:fld>
            <a:endParaRPr lang="en-US" dirty="0"/>
          </a:p>
        </p:txBody>
      </p:sp>
    </p:spTree>
    <p:extLst>
      <p:ext uri="{BB962C8B-B14F-4D97-AF65-F5344CB8AC3E}">
        <p14:creationId xmlns:p14="http://schemas.microsoft.com/office/powerpoint/2010/main" val="395239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by a warmup</a:t>
            </a:r>
          </a:p>
          <a:p>
            <a:endParaRPr lang="en-GB" dirty="0"/>
          </a:p>
          <a:p>
            <a:r>
              <a:rPr lang="en-GB" dirty="0"/>
              <a:t>See https://en.wikipedia.org/wiki/Type_I_and_type_II_errors</a:t>
            </a:r>
          </a:p>
        </p:txBody>
      </p:sp>
      <p:sp>
        <p:nvSpPr>
          <p:cNvPr id="4" name="Slide Number Placeholder 3"/>
          <p:cNvSpPr>
            <a:spLocks noGrp="1"/>
          </p:cNvSpPr>
          <p:nvPr>
            <p:ph type="sldNum" sz="quarter" idx="5"/>
          </p:nvPr>
        </p:nvSpPr>
        <p:spPr/>
        <p:txBody>
          <a:bodyPr/>
          <a:lstStyle/>
          <a:p>
            <a:fld id="{6772C7E9-CA6E-C945-826B-68C1FAB00F44}" type="slidenum">
              <a:rPr lang="en-US" smtClean="0"/>
              <a:t>9</a:t>
            </a:fld>
            <a:endParaRPr lang="en-US" dirty="0"/>
          </a:p>
        </p:txBody>
      </p:sp>
    </p:spTree>
    <p:extLst>
      <p:ext uri="{BB962C8B-B14F-4D97-AF65-F5344CB8AC3E}">
        <p14:creationId xmlns:p14="http://schemas.microsoft.com/office/powerpoint/2010/main" val="186261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Fira Sans" panose="020B0503050000020004" pitchFamily="34" charset="0"/>
              </a:rPr>
              <a:t>Ioannides (2008)</a:t>
            </a:r>
          </a:p>
          <a:p>
            <a:pPr algn="l"/>
            <a:r>
              <a:rPr lang="en-GB" b="0" i="0" dirty="0">
                <a:solidFill>
                  <a:srgbClr val="333333"/>
                </a:solidFill>
                <a:effectLst/>
                <a:latin typeface="Fira Sans" panose="020B0503050000020004" pitchFamily="34" charset="0"/>
              </a:rPr>
              <a:t>“Effect sizes of newly discovered true (non-null) associations are inherently inflated on average. This is due to the key characteristic of the discovery process. Inflation is expected when, to claim success (discovery), an association has to pass a certain threshold of statistical significance, and the study that leads to the discovery has suboptimal power to make the discovery at the requested threshold of statistical significance. Both conditions are necessary to inflate effect sizes. If investigators were not fixated on claiming discoveries based on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 thresholds, this would not be an issue. Similarly, if the discovery studies were fully powered, inflation would not be an issue. Selection usually entails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values, but a similar pattern may be seen if selection is based on effect size or some other threshold measure.”</a:t>
            </a:r>
          </a:p>
          <a:p>
            <a:pPr algn="l"/>
            <a:endParaRPr lang="en-GB" b="0" i="0" dirty="0">
              <a:solidFill>
                <a:srgbClr val="333333"/>
              </a:solidFill>
              <a:effectLst/>
              <a:latin typeface="Fira Sans" panose="020B0503050000020004" pitchFamily="34" charset="0"/>
            </a:endParaRPr>
          </a:p>
          <a:p>
            <a:pPr marL="0" indent="0">
              <a:buNone/>
            </a:pPr>
            <a:r>
              <a:rPr lang="en-GB" sz="1200" dirty="0">
                <a:solidFill>
                  <a:srgbClr val="333333"/>
                </a:solidFill>
              </a:rPr>
              <a:t>Lazic SE. Four simple ways to increase power without increasing the sample size. </a:t>
            </a:r>
            <a:r>
              <a:rPr lang="en-GB" sz="1200" i="1" dirty="0">
                <a:solidFill>
                  <a:srgbClr val="333333"/>
                </a:solidFill>
              </a:rPr>
              <a:t>Laboratory Animals</a:t>
            </a:r>
            <a:r>
              <a:rPr lang="en-GB" sz="1200" dirty="0">
                <a:solidFill>
                  <a:srgbClr val="333333"/>
                </a:solidFill>
              </a:rPr>
              <a:t>. 2018;52(6):621-629. doi:</a:t>
            </a:r>
            <a:r>
              <a:rPr lang="en-GB" sz="1200" u="sng" dirty="0">
                <a:solidFill>
                  <a:srgbClr val="006ACC"/>
                </a:solidFill>
                <a:hlinkClick r:id="rId3"/>
              </a:rPr>
              <a:t>10.1177/0023677218767478</a:t>
            </a:r>
            <a:endParaRPr lang="en-GB" sz="1200" u="sng" dirty="0">
              <a:solidFill>
                <a:srgbClr val="006ACC"/>
              </a:solidFill>
            </a:endParaRPr>
          </a:p>
          <a:p>
            <a:pPr marL="0" indent="0">
              <a:buNone/>
            </a:pPr>
            <a:endParaRPr lang="en-GB" sz="1200" dirty="0">
              <a:solidFill>
                <a:srgbClr val="333333"/>
              </a:solidFill>
            </a:endParaRPr>
          </a:p>
          <a:p>
            <a:pPr marL="0" indent="0">
              <a:buNone/>
            </a:pPr>
            <a:r>
              <a:rPr lang="en-GB" sz="1200" dirty="0">
                <a:solidFill>
                  <a:srgbClr val="333333"/>
                </a:solidFill>
              </a:rPr>
              <a:t>Ioannidis JPA (2005) Why Most Published Research Findings Are False. PLOS Medicine 2(8): </a:t>
            </a:r>
            <a:r>
              <a:rPr lang="en-GB" sz="1200" dirty="0">
                <a:solidFill>
                  <a:srgbClr val="333333"/>
                </a:solidFill>
                <a:latin typeface="Open Sans" panose="020B0606030504020204" pitchFamily="34" charset="0"/>
              </a:rPr>
              <a:t>e124. </a:t>
            </a:r>
            <a:r>
              <a:rPr lang="en-GB" sz="1200" dirty="0">
                <a:solidFill>
                  <a:srgbClr val="333333"/>
                </a:solidFill>
                <a:latin typeface="Open Sans" panose="020B0606030504020204" pitchFamily="34" charset="0"/>
                <a:hlinkClick r:id="rId4">
                  <a:extLst>
                    <a:ext uri="{A12FA001-AC4F-418D-AE19-62706E023703}">
                      <ahyp:hlinkClr xmlns:ahyp="http://schemas.microsoft.com/office/drawing/2018/hyperlinkcolor" val="tx"/>
                    </a:ext>
                  </a:extLst>
                </a:hlinkClick>
              </a:rPr>
              <a:t>https://doi.org/10.1371/journal.pmed.0020124</a:t>
            </a:r>
            <a:endParaRPr lang="en-GB" sz="2400" dirty="0"/>
          </a:p>
          <a:p>
            <a:pPr marL="0" indent="0">
              <a:buNone/>
            </a:pPr>
            <a:endParaRPr lang="en-GB" sz="1200" dirty="0">
              <a:solidFill>
                <a:srgbClr val="333333"/>
              </a:solidFill>
            </a:endParaRPr>
          </a:p>
          <a:p>
            <a:pPr marL="0" indent="0">
              <a:buNone/>
            </a:pPr>
            <a:r>
              <a:rPr lang="en-GB" sz="1200" dirty="0">
                <a:solidFill>
                  <a:srgbClr val="333333"/>
                </a:solidFill>
              </a:rPr>
              <a:t>Ioannidis, John P. A.. Why Most Discovered True Associations Are Inflated. Epidemiology: September 2008 - Volume 19 - Issue 5 - p 640-648 </a:t>
            </a:r>
            <a:r>
              <a:rPr lang="en-GB" sz="1200" dirty="0" err="1">
                <a:solidFill>
                  <a:srgbClr val="333333"/>
                </a:solidFill>
              </a:rPr>
              <a:t>doi</a:t>
            </a:r>
            <a:r>
              <a:rPr lang="en-GB" sz="1200" dirty="0">
                <a:solidFill>
                  <a:srgbClr val="333333"/>
                </a:solidFill>
              </a:rPr>
              <a:t>: 10.1097/EDE.0b013e31818131e7</a:t>
            </a:r>
            <a:endParaRPr lang="en-GB" sz="800" dirty="0">
              <a:solidFill>
                <a:srgbClr val="333333"/>
              </a:solidFill>
            </a:endParaRPr>
          </a:p>
          <a:p>
            <a:pPr algn="l"/>
            <a:endParaRPr lang="en-GB" b="0" i="0" dirty="0">
              <a:solidFill>
                <a:srgbClr val="333333"/>
              </a:solidFill>
              <a:effectLst/>
              <a:latin typeface="Fira Sans" panose="020B0503050000020004" pitchFamily="34" charset="0"/>
            </a:endParaRPr>
          </a:p>
          <a:p>
            <a:pPr algn="l"/>
            <a:endParaRPr lang="en-GB" b="0" i="0" dirty="0">
              <a:solidFill>
                <a:srgbClr val="333333"/>
              </a:solidFill>
              <a:effectLst/>
              <a:latin typeface="Fira Sans" panose="020B0503050000020004" pitchFamily="34" charset="0"/>
            </a:endParaRPr>
          </a:p>
          <a:p>
            <a:pPr algn="l"/>
            <a:endParaRPr lang="en-GB" b="0" i="0" dirty="0">
              <a:solidFill>
                <a:srgbClr val="333333"/>
              </a:solidFill>
              <a:effectLst/>
              <a:latin typeface="Fira Sans" panose="020B0503050000020004" pitchFamily="34" charset="0"/>
            </a:endParaRPr>
          </a:p>
        </p:txBody>
      </p:sp>
      <p:sp>
        <p:nvSpPr>
          <p:cNvPr id="4" name="Slide Number Placeholder 3"/>
          <p:cNvSpPr>
            <a:spLocks noGrp="1"/>
          </p:cNvSpPr>
          <p:nvPr>
            <p:ph type="sldNum" sz="quarter" idx="5"/>
          </p:nvPr>
        </p:nvSpPr>
        <p:spPr/>
        <p:txBody>
          <a:bodyPr/>
          <a:lstStyle/>
          <a:p>
            <a:fld id="{ED55D989-B6DD-4AF0-B7E3-84084690796F}" type="slidenum">
              <a:rPr lang="en-GB" smtClean="0"/>
              <a:t>10</a:t>
            </a:fld>
            <a:endParaRPr lang="en-GB"/>
          </a:p>
        </p:txBody>
      </p:sp>
    </p:spTree>
    <p:extLst>
      <p:ext uri="{BB962C8B-B14F-4D97-AF65-F5344CB8AC3E}">
        <p14:creationId xmlns:p14="http://schemas.microsoft.com/office/powerpoint/2010/main" val="282045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one area that is difficult to navigate and get right. This is why even though we are spending the day to on this, you are going to need to dig deeper to be confident about your choices. As you can see in this slides and what we will see today, there are many ways to deal with sample selection. We just need to avoid unprincipled way of picking as those led to vastly underpowered research in the past that does not reproduce / replicate well. Every field has its difficulties with this. As argued in the paper, simulation can sometimes be the easy way, while also allowing you to think deeper about the data you are collecting. And this is the approach we are taking</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For a popular reference in the biomedical field: </a:t>
            </a:r>
            <a:r>
              <a:rPr lang="en-GB" sz="1200" b="0" i="0" dirty="0">
                <a:solidFill>
                  <a:srgbClr val="212121"/>
                </a:solidFill>
                <a:effectLst/>
                <a:latin typeface="BlinkMacSystemFont"/>
              </a:rPr>
              <a:t>Also: </a:t>
            </a:r>
            <a:r>
              <a:rPr lang="en-GB" sz="1200" b="0" i="0" dirty="0">
                <a:solidFill>
                  <a:schemeClr val="accent1"/>
                </a:solidFill>
                <a:effectLst/>
                <a:latin typeface="BlinkMacSystemFont"/>
              </a:rPr>
              <a:t>Noordzij M, </a:t>
            </a:r>
            <a:r>
              <a:rPr lang="en-GB" sz="1200" b="0" i="0" dirty="0" err="1">
                <a:solidFill>
                  <a:schemeClr val="accent1"/>
                </a:solidFill>
                <a:effectLst/>
                <a:latin typeface="BlinkMacSystemFont"/>
              </a:rPr>
              <a:t>Tripepi</a:t>
            </a:r>
            <a:r>
              <a:rPr lang="en-GB" sz="1200" b="0" i="0" dirty="0">
                <a:solidFill>
                  <a:schemeClr val="accent1"/>
                </a:solidFill>
                <a:effectLst/>
                <a:latin typeface="BlinkMacSystemFont"/>
              </a:rPr>
              <a:t> G, Dekker FW, Zoccali C, Tanck MW, Jager KJ. Sample size calculations: basic principles and common pitfalls. Nephrol Dial Transplant. 2010 May;25(5):1388-93. </a:t>
            </a:r>
            <a:r>
              <a:rPr lang="en-GB" sz="1200" b="0" i="0" dirty="0" err="1">
                <a:solidFill>
                  <a:schemeClr val="accent1"/>
                </a:solidFill>
                <a:effectLst/>
                <a:latin typeface="BlinkMacSystemFont"/>
              </a:rPr>
              <a:t>doi</a:t>
            </a:r>
            <a:r>
              <a:rPr lang="en-GB" sz="1200" b="0" i="0" dirty="0">
                <a:solidFill>
                  <a:schemeClr val="accent1"/>
                </a:solidFill>
                <a:effectLst/>
                <a:latin typeface="BlinkMacSystemFont"/>
              </a:rPr>
              <a:t>: 10.1093/</a:t>
            </a:r>
            <a:r>
              <a:rPr lang="en-GB" sz="1200" b="0" i="0" dirty="0" err="1">
                <a:solidFill>
                  <a:schemeClr val="accent1"/>
                </a:solidFill>
                <a:effectLst/>
                <a:latin typeface="BlinkMacSystemFont"/>
              </a:rPr>
              <a:t>ndt</a:t>
            </a:r>
            <a:r>
              <a:rPr lang="en-GB" sz="1200" b="0" i="0" dirty="0">
                <a:solidFill>
                  <a:schemeClr val="accent1"/>
                </a:solidFill>
                <a:effectLst/>
                <a:latin typeface="BlinkMacSystemFont"/>
              </a:rPr>
              <a:t>/gfp732. </a:t>
            </a:r>
            <a:r>
              <a:rPr lang="en-GB" sz="1200" b="0" i="0" dirty="0" err="1">
                <a:solidFill>
                  <a:schemeClr val="accent1"/>
                </a:solidFill>
                <a:effectLst/>
                <a:latin typeface="BlinkMacSystemFont"/>
              </a:rPr>
              <a:t>Epub</a:t>
            </a:r>
            <a:r>
              <a:rPr lang="en-GB" sz="1200" b="0" i="0" dirty="0">
                <a:solidFill>
                  <a:schemeClr val="accent1"/>
                </a:solidFill>
                <a:effectLst/>
                <a:latin typeface="BlinkMacSystemFont"/>
              </a:rPr>
              <a:t> 2010 Jan 12. Erratum in: Nephrol Dial Transplant. 2010 Oct;25(10):3461-2. PMID: 20067907.</a:t>
            </a:r>
          </a:p>
          <a:p>
            <a:endParaRPr lang="en-GB" dirty="0"/>
          </a:p>
        </p:txBody>
      </p:sp>
      <p:sp>
        <p:nvSpPr>
          <p:cNvPr id="4" name="Slide Number Placeholder 3"/>
          <p:cNvSpPr>
            <a:spLocks noGrp="1"/>
          </p:cNvSpPr>
          <p:nvPr>
            <p:ph type="sldNum" sz="quarter" idx="5"/>
          </p:nvPr>
        </p:nvSpPr>
        <p:spPr/>
        <p:txBody>
          <a:bodyPr/>
          <a:lstStyle/>
          <a:p>
            <a:fld id="{ED55D989-B6DD-4AF0-B7E3-84084690796F}" type="slidenum">
              <a:rPr lang="en-GB" smtClean="0"/>
              <a:t>11</a:t>
            </a:fld>
            <a:endParaRPr lang="en-GB"/>
          </a:p>
        </p:txBody>
      </p:sp>
    </p:spTree>
    <p:extLst>
      <p:ext uri="{BB962C8B-B14F-4D97-AF65-F5344CB8AC3E}">
        <p14:creationId xmlns:p14="http://schemas.microsoft.com/office/powerpoint/2010/main" val="19281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dirty="0">
                <a:solidFill>
                  <a:schemeClr val="tx1">
                    <a:lumMod val="50000"/>
                  </a:schemeClr>
                </a:solidFill>
                <a:latin typeface="Arial"/>
                <a:cs typeface="Arial"/>
              </a:rPr>
              <a:t>Also: </a:t>
            </a:r>
            <a:r>
              <a:rPr lang="en-GB" sz="1200" b="1" i="0" dirty="0">
                <a:solidFill>
                  <a:schemeClr val="accent1"/>
                </a:solidFill>
                <a:latin typeface="Arial"/>
                <a:cs typeface="Arial"/>
              </a:rPr>
              <a:t>Lazic SE. Four simple ways to increase power without increasing the sample size. Laboratory Animals. 2018;52(6):621-629. doi:</a:t>
            </a:r>
            <a:r>
              <a:rPr lang="en-GB" sz="1200" b="1" i="0" dirty="0">
                <a:solidFill>
                  <a:schemeClr val="accent1"/>
                </a:solidFill>
                <a:latin typeface="Arial"/>
                <a:cs typeface="Arial"/>
                <a:hlinkClick r:id="rId3"/>
              </a:rPr>
              <a:t>10.1177/0023677218767478</a:t>
            </a:r>
            <a:endParaRPr lang="en-GB" sz="1200" b="1" i="0" dirty="0">
              <a:solidFill>
                <a:schemeClr val="accent1"/>
              </a:solidFill>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3295092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198000" indent="-198000">
              <a:spcBef>
                <a:spcPts val="300"/>
              </a:spcBef>
              <a:spcAft>
                <a:spcPts val="300"/>
              </a:spcAft>
              <a:buFont typeface="Lucida Grande"/>
              <a:buChar char="-"/>
              <a:defRPr sz="1800" b="0" i="0" baseline="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a:extLst>
              <a:ext uri="{FF2B5EF4-FFF2-40B4-BE49-F238E27FC236}">
                <a16:creationId xmlns:a16="http://schemas.microsoft.com/office/drawing/2014/main" id="{2A6F2F41-8C96-CCA1-F877-B4D6D35B9A9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2">
            <a:extLst>
              <a:ext uri="{FF2B5EF4-FFF2-40B4-BE49-F238E27FC236}">
                <a16:creationId xmlns:a16="http://schemas.microsoft.com/office/drawing/2014/main" id="{E06177CA-2979-69A4-C93C-09D36EAD4F1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3">
            <a:extLst>
              <a:ext uri="{FF2B5EF4-FFF2-40B4-BE49-F238E27FC236}">
                <a16:creationId xmlns:a16="http://schemas.microsoft.com/office/drawing/2014/main" id="{8CAF18C5-56C3-AD9A-7A4D-2E88EEED5E2D}"/>
              </a:ext>
            </a:extLst>
          </p:cNvPr>
          <p:cNvSpPr>
            <a:spLocks noGrp="1" noChangeArrowheads="1"/>
          </p:cNvSpPr>
          <p:nvPr>
            <p:ph type="sldNum" sz="quarter" idx="12"/>
          </p:nvPr>
        </p:nvSpPr>
        <p:spPr>
          <a:ln/>
        </p:spPr>
        <p:txBody>
          <a:bodyPr/>
          <a:lstStyle>
            <a:lvl1pPr>
              <a:defRPr/>
            </a:lvl1pPr>
          </a:lstStyle>
          <a:p>
            <a:pPr>
              <a:defRPr/>
            </a:pPr>
            <a:fld id="{5AF16EB5-DDE9-4846-BA17-685EBFE45457}" type="slidenum">
              <a:rPr lang="en-US" altLang="en-US"/>
              <a:pPr>
                <a:defRPr/>
              </a:pPr>
              <a:t>‹#›</a:t>
            </a:fld>
            <a:endParaRPr lang="en-US" altLang="en-US"/>
          </a:p>
        </p:txBody>
      </p:sp>
    </p:spTree>
    <p:extLst>
      <p:ext uri="{BB962C8B-B14F-4D97-AF65-F5344CB8AC3E}">
        <p14:creationId xmlns:p14="http://schemas.microsoft.com/office/powerpoint/2010/main" val="23537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09/05/2025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 id="2147483727" r:id="rId20"/>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online.ucpress.edu/collabra/article/8/1/33267/120491/Sample-Size-Justification"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matthewbjane.quarto.pub/" TargetMode="Externa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video" Target="https://www.youtube.com/embed/ez4DgdurRPg?feature=oembed" TargetMode="Externa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2022752"/>
            <a:ext cx="7679338" cy="1326105"/>
          </a:xfrm>
        </p:spPr>
        <p:txBody>
          <a:bodyPr/>
          <a:lstStyle/>
          <a:p>
            <a:r>
              <a:rPr lang="en-US" dirty="0"/>
              <a:t>Day 2: Understanding challenges to reproducibility</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544529"/>
            <a:ext cx="4749325" cy="1161316"/>
          </a:xfrm>
        </p:spPr>
        <p:txBody>
          <a:bodyPr/>
          <a:lstStyle/>
          <a:p>
            <a:r>
              <a:rPr lang="en-US"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with low power</a:t>
            </a:r>
          </a:p>
        </p:txBody>
      </p:sp>
      <p:sp>
        <p:nvSpPr>
          <p:cNvPr id="3" name="Content Placeholder 2"/>
          <p:cNvSpPr>
            <a:spLocks noGrp="1"/>
          </p:cNvSpPr>
          <p:nvPr>
            <p:ph type="body" sz="quarter" idx="20"/>
          </p:nvPr>
        </p:nvSpPr>
        <p:spPr>
          <a:xfrm>
            <a:off x="402133" y="1177717"/>
            <a:ext cx="7355027" cy="3536851"/>
          </a:xfrm>
        </p:spPr>
        <p:txBody>
          <a:bodyPr>
            <a:normAutofit fontScale="32500" lnSpcReduction="20000"/>
          </a:bodyPr>
          <a:lstStyle/>
          <a:p>
            <a:pPr marL="0" indent="0">
              <a:spcBef>
                <a:spcPct val="0"/>
              </a:spcBef>
              <a:buNone/>
            </a:pPr>
            <a:r>
              <a:rPr lang="en-GB" sz="7200" dirty="0">
                <a:ea typeface="+mj-ea"/>
                <a:cs typeface="+mj-cs"/>
              </a:rPr>
              <a:t>Low probability of finding effect that exists, by definition.</a:t>
            </a:r>
          </a:p>
          <a:p>
            <a:pPr>
              <a:spcBef>
                <a:spcPct val="0"/>
              </a:spcBef>
            </a:pPr>
            <a:endParaRPr lang="en-GB" sz="7200" dirty="0">
              <a:ea typeface="+mj-ea"/>
              <a:cs typeface="+mj-cs"/>
            </a:endParaRPr>
          </a:p>
          <a:p>
            <a:pPr marL="0" indent="0">
              <a:spcBef>
                <a:spcPct val="0"/>
              </a:spcBef>
              <a:buNone/>
            </a:pPr>
            <a:r>
              <a:rPr lang="en-GB" sz="7200" dirty="0">
                <a:ea typeface="+mj-ea"/>
                <a:cs typeface="+mj-cs"/>
              </a:rPr>
              <a:t>Detected effects (p&gt;.05), tend to have (at times “hugely”) inflated effect sizes.</a:t>
            </a:r>
          </a:p>
          <a:p>
            <a:pPr marL="0" indent="0">
              <a:spcBef>
                <a:spcPct val="0"/>
              </a:spcBef>
              <a:buNone/>
            </a:pPr>
            <a:endParaRPr lang="en-GB" sz="7200" dirty="0">
              <a:ea typeface="+mj-ea"/>
              <a:cs typeface="+mj-cs"/>
            </a:endParaRPr>
          </a:p>
          <a:p>
            <a:pPr marL="0" indent="0">
              <a:spcBef>
                <a:spcPct val="0"/>
              </a:spcBef>
              <a:buNone/>
            </a:pPr>
            <a:r>
              <a:rPr lang="en-GB" sz="7200" dirty="0">
                <a:ea typeface="+mj-ea"/>
                <a:cs typeface="+mj-cs"/>
              </a:rPr>
              <a:t>Low power and generalizability (post-study probability the reported finding is true, PPV): as power decreases, the probability that a statistically significant result represents a true effect decreases.</a:t>
            </a:r>
          </a:p>
        </p:txBody>
      </p:sp>
      <p:pic>
        <p:nvPicPr>
          <p:cNvPr id="11268" name="Picture 4" descr="Image with no description">
            <a:extLst>
              <a:ext uri="{FF2B5EF4-FFF2-40B4-BE49-F238E27FC236}">
                <a16:creationId xmlns:a16="http://schemas.microsoft.com/office/drawing/2014/main" id="{AEA00F20-88D7-FE7E-9CCC-D705181BC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628" y="1383983"/>
            <a:ext cx="4695825"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05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17A3C-4572-0A9E-0057-69E3A79443D5}"/>
              </a:ext>
            </a:extLst>
          </p:cNvPr>
          <p:cNvSpPr txBox="1"/>
          <p:nvPr/>
        </p:nvSpPr>
        <p:spPr>
          <a:xfrm>
            <a:off x="4366741" y="3626833"/>
            <a:ext cx="4274580" cy="830997"/>
          </a:xfrm>
          <a:prstGeom prst="rect">
            <a:avLst/>
          </a:prstGeom>
          <a:solidFill>
            <a:schemeClr val="bg1"/>
          </a:solidFill>
        </p:spPr>
        <p:txBody>
          <a:bodyPr wrap="square">
            <a:spAutoFit/>
          </a:bodyPr>
          <a:lstStyle/>
          <a:p>
            <a:r>
              <a:rPr lang="en-GB" sz="1200" dirty="0">
                <a:solidFill>
                  <a:schemeClr val="accent1"/>
                </a:solidFill>
                <a:hlinkClick r:id="rId3"/>
              </a:rPr>
              <a:t>https://online.ucpress.edu/collabra/article/8/1/33267/120491/Sample-Size-Justification</a:t>
            </a:r>
            <a:endParaRPr lang="en-GB" sz="1200" dirty="0">
              <a:solidFill>
                <a:schemeClr val="accent1"/>
              </a:solidFill>
            </a:endParaRPr>
          </a:p>
          <a:p>
            <a:endParaRPr lang="en-GB" sz="1200" dirty="0">
              <a:solidFill>
                <a:schemeClr val="accent1"/>
              </a:solidFill>
            </a:endParaRPr>
          </a:p>
          <a:p>
            <a:r>
              <a:rPr lang="en-GB" sz="1200" dirty="0">
                <a:solidFill>
                  <a:schemeClr val="accent1"/>
                </a:solidFill>
              </a:rPr>
              <a:t>Including R examples</a:t>
            </a:r>
          </a:p>
        </p:txBody>
      </p:sp>
      <p:sp>
        <p:nvSpPr>
          <p:cNvPr id="2" name="Title 1"/>
          <p:cNvSpPr>
            <a:spLocks noGrp="1"/>
          </p:cNvSpPr>
          <p:nvPr>
            <p:ph type="title"/>
          </p:nvPr>
        </p:nvSpPr>
        <p:spPr/>
        <p:txBody>
          <a:bodyPr>
            <a:normAutofit/>
          </a:bodyPr>
          <a:lstStyle/>
          <a:p>
            <a:r>
              <a:rPr lang="en-GB" dirty="0"/>
              <a:t>How do we justify our samples?</a:t>
            </a:r>
          </a:p>
        </p:txBody>
      </p:sp>
      <p:pic>
        <p:nvPicPr>
          <p:cNvPr id="4" name="Picture 3"/>
          <p:cNvPicPr>
            <a:picLocks noChangeAspect="1"/>
          </p:cNvPicPr>
          <p:nvPr/>
        </p:nvPicPr>
        <p:blipFill>
          <a:blip r:embed="rId4"/>
          <a:stretch>
            <a:fillRect/>
          </a:stretch>
        </p:blipFill>
        <p:spPr>
          <a:xfrm>
            <a:off x="4572000" y="1553043"/>
            <a:ext cx="3855158" cy="1786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1">
            <a:extLst>
              <a:ext uri="{FF2B5EF4-FFF2-40B4-BE49-F238E27FC236}">
                <a16:creationId xmlns:a16="http://schemas.microsoft.com/office/drawing/2014/main" id="{56D3F781-7545-CDA8-8219-AC03D1A0486D}"/>
              </a:ext>
            </a:extLst>
          </p:cNvPr>
          <p:cNvSpPr>
            <a:spLocks noChangeArrowheads="1"/>
          </p:cNvSpPr>
          <p:nvPr/>
        </p:nvSpPr>
        <p:spPr bwMode="auto">
          <a:xfrm>
            <a:off x="259642" y="1130208"/>
            <a:ext cx="4523482"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chemeClr val="bg2">
                    <a:lumMod val="10000"/>
                  </a:schemeClr>
                </a:solidFill>
                <a:latin typeface="Arial "/>
                <a:ea typeface="+mj-ea"/>
                <a:cs typeface="+mj-cs"/>
              </a:rPr>
              <a:t>Possible</a:t>
            </a:r>
            <a:r>
              <a:rPr kumimoji="0" lang="en-US" altLang="en-US" sz="1200" b="1" i="0" u="none" strike="noStrike" cap="none" normalizeH="0" baseline="0" dirty="0">
                <a:ln>
                  <a:noFill/>
                </a:ln>
                <a:solidFill>
                  <a:schemeClr val="bg2">
                    <a:lumMod val="10000"/>
                  </a:schemeClr>
                </a:solidFill>
                <a:effectLst/>
                <a:latin typeface="Arial "/>
              </a:rPr>
              <a:t> </a:t>
            </a:r>
            <a:r>
              <a:rPr lang="en-US" altLang="en-US" sz="1200" b="1" dirty="0">
                <a:solidFill>
                  <a:schemeClr val="bg2">
                    <a:lumMod val="10000"/>
                  </a:schemeClr>
                </a:solidFill>
                <a:latin typeface="Arial "/>
                <a:ea typeface="+mj-ea"/>
                <a:cs typeface="+mj-cs"/>
              </a:rPr>
              <a:t>justifications</a:t>
            </a:r>
            <a:r>
              <a:rPr kumimoji="0" lang="en-US" altLang="en-US" sz="1200" b="1" i="0" u="none" strike="noStrike" cap="none" normalizeH="0" baseline="0" dirty="0">
                <a:ln>
                  <a:noFill/>
                </a:ln>
                <a:solidFill>
                  <a:schemeClr val="bg2">
                    <a:lumMod val="10000"/>
                  </a:schemeClr>
                </a:solidFill>
                <a:effectLst/>
                <a:latin typeface="Arial "/>
              </a:rPr>
              <a:t> (Table 1 of “Sample</a:t>
            </a:r>
            <a:r>
              <a:rPr kumimoji="0" lang="en-US" altLang="en-US" sz="1200" b="1" i="0" u="none" strike="noStrike" cap="none" normalizeH="0" dirty="0">
                <a:ln>
                  <a:noFill/>
                </a:ln>
                <a:solidFill>
                  <a:schemeClr val="bg2">
                    <a:lumMod val="10000"/>
                  </a:schemeClr>
                </a:solidFill>
                <a:effectLst/>
                <a:latin typeface="Arial "/>
              </a:rPr>
              <a:t> Size Justification”</a:t>
            </a:r>
            <a:r>
              <a:rPr kumimoji="0" lang="en-US" altLang="en-US" sz="1200" b="1" i="0" u="none" strike="noStrike" cap="none" normalizeH="0" baseline="0" dirty="0">
                <a:ln>
                  <a:noFill/>
                </a:ln>
                <a:solidFill>
                  <a:schemeClr val="bg2">
                    <a:lumMod val="10000"/>
                  </a:schemeClr>
                </a:solidFill>
                <a:effectLst/>
                <a:latin typeface="Arial "/>
              </a:rPr>
              <a:t>)</a:t>
            </a:r>
          </a:p>
        </p:txBody>
      </p:sp>
      <p:sp>
        <p:nvSpPr>
          <p:cNvPr id="13" name="TextBox 12">
            <a:extLst>
              <a:ext uri="{FF2B5EF4-FFF2-40B4-BE49-F238E27FC236}">
                <a16:creationId xmlns:a16="http://schemas.microsoft.com/office/drawing/2014/main" id="{D222BE45-FE46-E066-FC09-8F8D5C95741A}"/>
              </a:ext>
            </a:extLst>
          </p:cNvPr>
          <p:cNvSpPr txBox="1"/>
          <p:nvPr/>
        </p:nvSpPr>
        <p:spPr>
          <a:xfrm>
            <a:off x="3863581" y="4551848"/>
            <a:ext cx="4777740" cy="230832"/>
          </a:xfrm>
          <a:prstGeom prst="rect">
            <a:avLst/>
          </a:prstGeom>
          <a:solidFill>
            <a:schemeClr val="bg1"/>
          </a:solidFill>
        </p:spPr>
        <p:txBody>
          <a:bodyPr wrap="square">
            <a:spAutoFit/>
          </a:bodyPr>
          <a:lstStyle/>
          <a:p>
            <a:pPr algn="l">
              <a:buNone/>
            </a:pPr>
            <a:endParaRPr lang="en-GB" sz="900" b="0" i="0" dirty="0">
              <a:solidFill>
                <a:schemeClr val="accent1"/>
              </a:solidFill>
              <a:effectLst/>
              <a:latin typeface="BlinkMacSystemFont"/>
            </a:endParaRPr>
          </a:p>
        </p:txBody>
      </p:sp>
      <p:sp>
        <p:nvSpPr>
          <p:cNvPr id="14" name="Rectangle 3">
            <a:extLst>
              <a:ext uri="{FF2B5EF4-FFF2-40B4-BE49-F238E27FC236}">
                <a16:creationId xmlns:a16="http://schemas.microsoft.com/office/drawing/2014/main" id="{48D7EFCB-222D-203E-3904-3E6980ECBD2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Roboto Mono Web"/>
              </a:rPr>
              <a:t>Das S, Mitra K, Mandal M. Sample size calculation: Basic principles. Indian J Anaesth. 2016 Sep;60(9):652-656. doi: 10.4103/0019-5049.190621. PMID: 27729692; PMCID: PMC5037946.</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83B8AAA4-BCAC-2D42-2DBD-5328BB5CBE0A}"/>
              </a:ext>
            </a:extLst>
          </p:cNvPr>
          <p:cNvGraphicFramePr>
            <a:graphicFrameLocks noGrp="1"/>
          </p:cNvGraphicFramePr>
          <p:nvPr>
            <p:extLst>
              <p:ext uri="{D42A27DB-BD31-4B8C-83A1-F6EECF244321}">
                <p14:modId xmlns:p14="http://schemas.microsoft.com/office/powerpoint/2010/main" val="4000208737"/>
              </p:ext>
            </p:extLst>
          </p:nvPr>
        </p:nvGraphicFramePr>
        <p:xfrm>
          <a:off x="259642" y="1417320"/>
          <a:ext cx="3946598" cy="3525023"/>
        </p:xfrm>
        <a:graphic>
          <a:graphicData uri="http://schemas.openxmlformats.org/drawingml/2006/table">
            <a:tbl>
              <a:tblPr/>
              <a:tblGrid>
                <a:gridCol w="1089098">
                  <a:extLst>
                    <a:ext uri="{9D8B030D-6E8A-4147-A177-3AD203B41FA5}">
                      <a16:colId xmlns:a16="http://schemas.microsoft.com/office/drawing/2014/main" val="307671738"/>
                    </a:ext>
                  </a:extLst>
                </a:gridCol>
                <a:gridCol w="2857500">
                  <a:extLst>
                    <a:ext uri="{9D8B030D-6E8A-4147-A177-3AD203B41FA5}">
                      <a16:colId xmlns:a16="http://schemas.microsoft.com/office/drawing/2014/main" val="391996586"/>
                    </a:ext>
                  </a:extLst>
                </a:gridCol>
              </a:tblGrid>
              <a:tr h="226056">
                <a:tc>
                  <a:txBody>
                    <a:bodyPr/>
                    <a:lstStyle/>
                    <a:p>
                      <a:pPr algn="l" fontAlgn="t"/>
                      <a:r>
                        <a:rPr lang="en-GB" sz="900" dirty="0">
                          <a:effectLst/>
                        </a:rPr>
                        <a:t>Type of justification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900" dirty="0">
                          <a:effectLst/>
                        </a:rPr>
                        <a:t>When is this justification applicable?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4008949782"/>
                  </a:ext>
                </a:extLst>
              </a:tr>
              <a:tr h="517451">
                <a:tc>
                  <a:txBody>
                    <a:bodyPr/>
                    <a:lstStyle/>
                    <a:p>
                      <a:pPr algn="l" fontAlgn="t"/>
                      <a:r>
                        <a:rPr lang="en-GB" sz="800" dirty="0">
                          <a:effectLst/>
                        </a:rPr>
                        <a:t>Measure entire population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A researcher can specify the entire population, it is finite, and it is possible to measure (almost) every entity in the population.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3382662105"/>
                  </a:ext>
                </a:extLst>
              </a:tr>
              <a:tr h="420319">
                <a:tc>
                  <a:txBody>
                    <a:bodyPr/>
                    <a:lstStyle/>
                    <a:p>
                      <a:pPr algn="l" fontAlgn="t"/>
                      <a:r>
                        <a:rPr lang="en-GB" sz="800" dirty="0">
                          <a:effectLst/>
                        </a:rPr>
                        <a:t>Resource constraints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Limited resources are the primary reason for the choice of the sample size a researcher can collect.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2498570916"/>
                  </a:ext>
                </a:extLst>
              </a:tr>
              <a:tr h="614582">
                <a:tc>
                  <a:txBody>
                    <a:bodyPr/>
                    <a:lstStyle/>
                    <a:p>
                      <a:pPr algn="l" fontAlgn="t"/>
                      <a:r>
                        <a:rPr lang="en-GB" sz="800" dirty="0">
                          <a:effectLst/>
                        </a:rPr>
                        <a:t>Accuracy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highlight>
                            <a:srgbClr val="FFFF00"/>
                          </a:highlight>
                        </a:rPr>
                        <a:t>The research question focusses on the size of a parameter, and a researcher collects sufficient data to have an estimate with a desired level of accuracy.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874348181"/>
                  </a:ext>
                </a:extLst>
              </a:tr>
              <a:tr h="517451">
                <a:tc>
                  <a:txBody>
                    <a:bodyPr/>
                    <a:lstStyle/>
                    <a:p>
                      <a:pPr algn="l" fontAlgn="t"/>
                      <a:r>
                        <a:rPr lang="en-GB" sz="800" dirty="0">
                          <a:effectLst/>
                        </a:rPr>
                        <a:t>A-priori power analysis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highlight>
                            <a:srgbClr val="FFFF00"/>
                          </a:highlight>
                        </a:rPr>
                        <a:t>The research question has the aim to test whether certain effect sizes can be statistically rejected with a desired statistical power.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2001822766"/>
                  </a:ext>
                </a:extLst>
              </a:tr>
              <a:tr h="614582">
                <a:tc>
                  <a:txBody>
                    <a:bodyPr/>
                    <a:lstStyle/>
                    <a:p>
                      <a:pPr algn="l" fontAlgn="t"/>
                      <a:r>
                        <a:rPr lang="en-GB" sz="800" dirty="0">
                          <a:effectLst/>
                        </a:rPr>
                        <a:t>Heuristics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A researcher decides upon the sample size based on a </a:t>
                      </a:r>
                      <a:r>
                        <a:rPr lang="en-GB" sz="800" dirty="0">
                          <a:effectLst/>
                          <a:highlight>
                            <a:srgbClr val="FFFF00"/>
                          </a:highlight>
                        </a:rPr>
                        <a:t>heuristic, general rule or norm</a:t>
                      </a:r>
                      <a:r>
                        <a:rPr lang="en-GB" sz="800" dirty="0">
                          <a:effectLst/>
                        </a:rPr>
                        <a:t> that is described in the literature, or communicated orally.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1817285150"/>
                  </a:ext>
                </a:extLst>
              </a:tr>
              <a:tr h="614582">
                <a:tc>
                  <a:txBody>
                    <a:bodyPr/>
                    <a:lstStyle/>
                    <a:p>
                      <a:pPr algn="l" fontAlgn="t"/>
                      <a:r>
                        <a:rPr lang="en-GB" sz="800" dirty="0">
                          <a:effectLst/>
                        </a:rPr>
                        <a:t>No justification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A researcher has no reason to choose a specific sample size, or does not have a clearly specified inferential goal and wants to communicate this honestly.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218189561"/>
                  </a:ext>
                </a:extLst>
              </a:tr>
            </a:tbl>
          </a:graphicData>
        </a:graphic>
      </p:graphicFrame>
    </p:spTree>
    <p:extLst>
      <p:ext uri="{BB962C8B-B14F-4D97-AF65-F5344CB8AC3E}">
        <p14:creationId xmlns:p14="http://schemas.microsoft.com/office/powerpoint/2010/main" val="246852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E7B5F-C70A-0ADE-DB54-DED19527D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8EE97-C768-38D4-3D25-6CE7796FCE82}"/>
              </a:ext>
            </a:extLst>
          </p:cNvPr>
          <p:cNvSpPr>
            <a:spLocks noGrp="1"/>
          </p:cNvSpPr>
          <p:nvPr>
            <p:ph type="title"/>
          </p:nvPr>
        </p:nvSpPr>
        <p:spPr/>
        <p:txBody>
          <a:bodyPr/>
          <a:lstStyle/>
          <a:p>
            <a:r>
              <a:rPr lang="en-GB" dirty="0"/>
              <a:t>Increase power without increasing N</a:t>
            </a:r>
          </a:p>
        </p:txBody>
      </p:sp>
      <p:sp>
        <p:nvSpPr>
          <p:cNvPr id="3" name="Text Placeholder 2">
            <a:extLst>
              <a:ext uri="{FF2B5EF4-FFF2-40B4-BE49-F238E27FC236}">
                <a16:creationId xmlns:a16="http://schemas.microsoft.com/office/drawing/2014/main" id="{5B4EC25B-4481-300C-BD10-3AD6817788FD}"/>
              </a:ext>
            </a:extLst>
          </p:cNvPr>
          <p:cNvSpPr>
            <a:spLocks noGrp="1"/>
          </p:cNvSpPr>
          <p:nvPr>
            <p:ph type="body" sz="quarter" idx="20"/>
          </p:nvPr>
        </p:nvSpPr>
        <p:spPr>
          <a:xfrm>
            <a:off x="402133" y="1177717"/>
            <a:ext cx="8304607" cy="2891363"/>
          </a:xfrm>
        </p:spPr>
        <p:txBody>
          <a:bodyPr/>
          <a:lstStyle/>
          <a:p>
            <a:pPr marL="0" indent="0">
              <a:buNone/>
            </a:pPr>
            <a:endParaRPr lang="en-GB" sz="2000" dirty="0"/>
          </a:p>
          <a:p>
            <a:pPr marL="0" indent="0">
              <a:buNone/>
            </a:pPr>
            <a:r>
              <a:rPr lang="en-GB" sz="2000" dirty="0"/>
              <a:t>Appropriate analysis: under some conditions GLMMs over ANOVA, no dichotomising continuous variables.</a:t>
            </a:r>
          </a:p>
          <a:p>
            <a:pPr marL="0" indent="0">
              <a:buNone/>
            </a:pPr>
            <a:r>
              <a:rPr lang="en-GB" sz="2000" dirty="0"/>
              <a:t>Appropriate design: number of observations per participant</a:t>
            </a:r>
          </a:p>
          <a:p>
            <a:pPr marL="0" indent="0">
              <a:buNone/>
            </a:pPr>
            <a:r>
              <a:rPr lang="en-GB" sz="2000" dirty="0"/>
              <a:t>Focused hypothesis: Planned contrasts</a:t>
            </a:r>
          </a:p>
          <a:p>
            <a:pPr marL="0" indent="0">
              <a:buNone/>
            </a:pPr>
            <a:endParaRPr lang="en-GB" sz="2000" dirty="0"/>
          </a:p>
        </p:txBody>
      </p:sp>
      <p:sp>
        <p:nvSpPr>
          <p:cNvPr id="5" name="TextBox 4">
            <a:extLst>
              <a:ext uri="{FF2B5EF4-FFF2-40B4-BE49-F238E27FC236}">
                <a16:creationId xmlns:a16="http://schemas.microsoft.com/office/drawing/2014/main" id="{EB8488B5-D1CC-43EE-8781-DA620B4FB772}"/>
              </a:ext>
            </a:extLst>
          </p:cNvPr>
          <p:cNvSpPr txBox="1"/>
          <p:nvPr/>
        </p:nvSpPr>
        <p:spPr>
          <a:xfrm>
            <a:off x="330580" y="3322131"/>
            <a:ext cx="6016880" cy="430887"/>
          </a:xfrm>
          <a:prstGeom prst="rect">
            <a:avLst/>
          </a:prstGeom>
          <a:solidFill>
            <a:schemeClr val="bg1"/>
          </a:solidFill>
        </p:spPr>
        <p:txBody>
          <a:bodyPr wrap="square">
            <a:spAutoFit/>
          </a:bodyPr>
          <a:lstStyle/>
          <a:p>
            <a:pPr marL="0" indent="0">
              <a:buNone/>
            </a:pPr>
            <a:r>
              <a:rPr lang="en-GB" sz="2200" dirty="0">
                <a:solidFill>
                  <a:srgbClr val="00B050"/>
                </a:solidFill>
              </a:rPr>
              <a:t>Pre-registration can help</a:t>
            </a:r>
          </a:p>
        </p:txBody>
      </p:sp>
    </p:spTree>
    <p:extLst>
      <p:ext uri="{BB962C8B-B14F-4D97-AF65-F5344CB8AC3E}">
        <p14:creationId xmlns:p14="http://schemas.microsoft.com/office/powerpoint/2010/main" val="176646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Real life outcome</a:t>
            </a:r>
          </a:p>
        </p:txBody>
      </p:sp>
      <p:sp>
        <p:nvSpPr>
          <p:cNvPr id="3" name="Content Placeholder 2"/>
          <p:cNvSpPr>
            <a:spLocks noGrp="1"/>
          </p:cNvSpPr>
          <p:nvPr>
            <p:ph type="body" sz="quarter" idx="20"/>
          </p:nvPr>
        </p:nvSpPr>
        <p:spPr/>
        <p:txBody>
          <a:bodyPr/>
          <a:lstStyle/>
          <a:p>
            <a:pPr marL="0" indent="0">
              <a:buNone/>
            </a:pPr>
            <a:r>
              <a:rPr lang="en-GB" b="1" dirty="0"/>
              <a:t>Desk reject from </a:t>
            </a:r>
            <a:r>
              <a:rPr lang="en-GB" b="1" i="1" dirty="0"/>
              <a:t>Affective Sciences</a:t>
            </a:r>
          </a:p>
          <a:p>
            <a:pPr marL="0" indent="0">
              <a:buNone/>
            </a:pPr>
            <a:r>
              <a:rPr lang="en-GB" i="1" dirty="0"/>
              <a:t>“A key concern, however, is the quite </a:t>
            </a:r>
            <a:r>
              <a:rPr lang="en-GB" b="1" i="1" dirty="0"/>
              <a:t>small sample size</a:t>
            </a:r>
            <a:r>
              <a:rPr lang="en-GB" i="1" dirty="0"/>
              <a:t>. Although a power analysis is provided, </a:t>
            </a:r>
            <a:r>
              <a:rPr lang="en-GB" b="1" i="1" dirty="0"/>
              <a:t>no justification is given for the anticipated "medium" effect size</a:t>
            </a:r>
            <a:r>
              <a:rPr lang="en-GB" i="1" dirty="0"/>
              <a:t>, and the study does not appear to have been preregistered. </a:t>
            </a:r>
            <a:r>
              <a:rPr lang="en-GB" i="1" dirty="0">
                <a:solidFill>
                  <a:srgbClr val="0070C0"/>
                </a:solidFill>
              </a:rPr>
              <a:t>Although small sample sizes may provide ample power to reject the null hypothesis </a:t>
            </a:r>
            <a:r>
              <a:rPr lang="en-GB" i="1" dirty="0"/>
              <a:t>in within-between interactions, they still suffer from </a:t>
            </a:r>
            <a:r>
              <a:rPr lang="en-GB" b="1" i="1" dirty="0"/>
              <a:t>problems with effect size estimation and generalizability</a:t>
            </a:r>
            <a:r>
              <a:rPr lang="en-GB" i="1" dirty="0"/>
              <a:t>.“</a:t>
            </a:r>
          </a:p>
        </p:txBody>
      </p:sp>
    </p:spTree>
    <p:extLst>
      <p:ext uri="{BB962C8B-B14F-4D97-AF65-F5344CB8AC3E}">
        <p14:creationId xmlns:p14="http://schemas.microsoft.com/office/powerpoint/2010/main" val="1182441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E96E-52B2-56FF-858F-DCC5B60F38B3}"/>
              </a:ext>
            </a:extLst>
          </p:cNvPr>
          <p:cNvSpPr>
            <a:spLocks noGrp="1"/>
          </p:cNvSpPr>
          <p:nvPr>
            <p:ph type="title"/>
          </p:nvPr>
        </p:nvSpPr>
        <p:spPr/>
        <p:txBody>
          <a:bodyPr/>
          <a:lstStyle/>
          <a:p>
            <a:r>
              <a:rPr lang="en-GB" dirty="0"/>
              <a:t>Session 2 worksheets</a:t>
            </a:r>
          </a:p>
        </p:txBody>
      </p:sp>
      <p:sp>
        <p:nvSpPr>
          <p:cNvPr id="3" name="Text Placeholder 2">
            <a:extLst>
              <a:ext uri="{FF2B5EF4-FFF2-40B4-BE49-F238E27FC236}">
                <a16:creationId xmlns:a16="http://schemas.microsoft.com/office/drawing/2014/main" id="{49514D2F-AAB0-FC71-8FF6-BC5186F3033B}"/>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421478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9B3DE-1CC3-F818-FCF1-59EC03B81438}"/>
              </a:ext>
            </a:extLst>
          </p:cNvPr>
          <p:cNvSpPr>
            <a:spLocks noGrp="1"/>
          </p:cNvSpPr>
          <p:nvPr>
            <p:ph type="title"/>
          </p:nvPr>
        </p:nvSpPr>
        <p:spPr/>
        <p:txBody>
          <a:bodyPr/>
          <a:lstStyle/>
          <a:p>
            <a:r>
              <a:rPr lang="en-GB" dirty="0"/>
              <a:t>Confidence &amp; effect size</a:t>
            </a:r>
          </a:p>
        </p:txBody>
      </p:sp>
      <p:sp>
        <p:nvSpPr>
          <p:cNvPr id="3" name="Text Placeholder 2">
            <a:extLst>
              <a:ext uri="{FF2B5EF4-FFF2-40B4-BE49-F238E27FC236}">
                <a16:creationId xmlns:a16="http://schemas.microsoft.com/office/drawing/2014/main" id="{E0B52730-E386-3819-8FED-8C083F57D240}"/>
              </a:ext>
            </a:extLst>
          </p:cNvPr>
          <p:cNvSpPr>
            <a:spLocks noGrp="1"/>
          </p:cNvSpPr>
          <p:nvPr>
            <p:ph type="body" sz="quarter" idx="20"/>
          </p:nvPr>
        </p:nvSpPr>
        <p:spPr>
          <a:xfrm>
            <a:off x="402133" y="1177717"/>
            <a:ext cx="2227779" cy="3536851"/>
          </a:xfrm>
        </p:spPr>
        <p:txBody>
          <a:bodyPr/>
          <a:lstStyle/>
          <a:p>
            <a:pPr marL="0" indent="0">
              <a:buNone/>
            </a:pPr>
            <a:r>
              <a:rPr lang="en-GB" dirty="0"/>
              <a:t>Move to reporting confidence around effect sizes rather than p-values</a:t>
            </a:r>
          </a:p>
        </p:txBody>
      </p:sp>
      <p:pic>
        <p:nvPicPr>
          <p:cNvPr id="5" name="Picture 4">
            <a:hlinkClick r:id="rId2"/>
            <a:extLst>
              <a:ext uri="{FF2B5EF4-FFF2-40B4-BE49-F238E27FC236}">
                <a16:creationId xmlns:a16="http://schemas.microsoft.com/office/drawing/2014/main" id="{347BE5F2-CB80-A0F2-935B-024F065F5CF7}"/>
              </a:ext>
            </a:extLst>
          </p:cNvPr>
          <p:cNvPicPr>
            <a:picLocks noChangeAspect="1"/>
          </p:cNvPicPr>
          <p:nvPr/>
        </p:nvPicPr>
        <p:blipFill>
          <a:blip r:embed="rId3"/>
          <a:stretch>
            <a:fillRect/>
          </a:stretch>
        </p:blipFill>
        <p:spPr>
          <a:xfrm>
            <a:off x="3233371" y="1131677"/>
            <a:ext cx="5508496" cy="32159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EC5AEACF-3997-8777-7E0D-79AA7E3B5701}"/>
              </a:ext>
            </a:extLst>
          </p:cNvPr>
          <p:cNvSpPr txBox="1"/>
          <p:nvPr/>
        </p:nvSpPr>
        <p:spPr>
          <a:xfrm>
            <a:off x="4076363" y="4675031"/>
            <a:ext cx="4608414" cy="369332"/>
          </a:xfrm>
          <a:prstGeom prst="rect">
            <a:avLst/>
          </a:prstGeom>
          <a:solidFill>
            <a:schemeClr val="bg1"/>
          </a:solidFill>
        </p:spPr>
        <p:txBody>
          <a:bodyPr wrap="square">
            <a:spAutoFit/>
          </a:bodyPr>
          <a:lstStyle/>
          <a:p>
            <a:r>
              <a:rPr lang="en-GB" dirty="0"/>
              <a:t>https://matthewbjane.quarto.pub/</a:t>
            </a:r>
          </a:p>
        </p:txBody>
      </p:sp>
      <p:sp>
        <p:nvSpPr>
          <p:cNvPr id="8" name="Rectangle 1">
            <a:extLst>
              <a:ext uri="{FF2B5EF4-FFF2-40B4-BE49-F238E27FC236}">
                <a16:creationId xmlns:a16="http://schemas.microsoft.com/office/drawing/2014/main" id="{AF5F5294-CDC3-15A1-B030-E1B9B368EF97}"/>
              </a:ext>
            </a:extLst>
          </p:cNvPr>
          <p:cNvSpPr>
            <a:spLocks noChangeArrowheads="1"/>
          </p:cNvSpPr>
          <p:nvPr/>
        </p:nvSpPr>
        <p:spPr bwMode="auto">
          <a:xfrm>
            <a:off x="113288" y="3141572"/>
            <a:ext cx="298596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The treatment group had a significantly higher mean than the control group (</a:t>
            </a:r>
            <a:r>
              <a:rPr kumimoji="0" lang="en-US" altLang="en-US" sz="1400" b="0" i="1" u="none" strike="noStrike" cap="none" normalizeH="0" baseline="0" dirty="0">
                <a:ln>
                  <a:noFill/>
                </a:ln>
                <a:solidFill>
                  <a:schemeClr val="tx1"/>
                </a:solidFill>
                <a:effectLst/>
                <a:latin typeface="Arial" panose="020B0604020202020204" pitchFamily="34" charset="0"/>
              </a:rPr>
              <a:t>t</a:t>
            </a:r>
            <a:r>
              <a:rPr kumimoji="0" lang="en-US" altLang="en-US" sz="1400" b="0" i="0" u="none" strike="noStrike" cap="none" normalizeH="0" baseline="0" dirty="0">
                <a:ln>
                  <a:noFill/>
                </a:ln>
                <a:solidFill>
                  <a:schemeClr val="tx1"/>
                </a:solidFill>
                <a:effectLst/>
                <a:latin typeface="Arial" panose="020B0604020202020204" pitchFamily="34" charset="0"/>
              </a:rPr>
              <a:t> = 2.76, </a:t>
            </a:r>
            <a:r>
              <a:rPr kumimoji="0" lang="en-US" altLang="en-US" sz="1400" b="0" i="1" u="none" strike="noStrike" cap="none" normalizeH="0" baseline="0" dirty="0">
                <a:ln>
                  <a:noFill/>
                </a:ln>
                <a:solidFill>
                  <a:schemeClr val="tx1"/>
                </a:solidFill>
                <a:effectLst/>
                <a:latin typeface="Arial" panose="020B0604020202020204" pitchFamily="34" charset="0"/>
              </a:rPr>
              <a:t>p</a:t>
            </a:r>
            <a:r>
              <a:rPr kumimoji="0" lang="en-US" altLang="en-US" sz="1400" b="0" i="0" u="none" strike="noStrike" cap="none" normalizeH="0" baseline="0" dirty="0">
                <a:ln>
                  <a:noFill/>
                </a:ln>
                <a:solidFill>
                  <a:schemeClr val="tx1"/>
                </a:solidFill>
                <a:effectLst/>
                <a:latin typeface="Arial" panose="020B0604020202020204" pitchFamily="34" charset="0"/>
              </a:rPr>
              <a:t> = .009, </a:t>
            </a:r>
            <a:r>
              <a:rPr kumimoji="0" lang="en-US" altLang="en-US" sz="1400" b="0" i="1" u="none" strike="noStrike" cap="none" normalizeH="0" baseline="0" dirty="0">
                <a:ln>
                  <a:noFill/>
                </a:ln>
                <a:solidFill>
                  <a:schemeClr val="tx1"/>
                </a:solidFill>
                <a:effectLst/>
                <a:latin typeface="Arial" panose="020B0604020202020204" pitchFamily="34" charset="0"/>
              </a:rPr>
              <a:t>n</a:t>
            </a:r>
            <a:r>
              <a:rPr kumimoji="0" lang="en-US" altLang="en-US" sz="1400" b="0" i="0" u="none" strike="noStrike" cap="none" normalizeH="0" baseline="0" dirty="0">
                <a:ln>
                  <a:noFill/>
                </a:ln>
                <a:solidFill>
                  <a:schemeClr val="tx1"/>
                </a:solidFill>
                <a:effectLst/>
                <a:latin typeface="Arial" panose="020B0604020202020204" pitchFamily="34" charset="0"/>
              </a:rPr>
              <a:t> = 35, </a:t>
            </a:r>
            <a:r>
              <a:rPr kumimoji="0" lang="en-US" altLang="en-US" sz="1400" b="0" i="1" u="none" strike="noStrike" cap="none" normalizeH="0" baseline="0" dirty="0">
                <a:ln>
                  <a:noFill/>
                </a:ln>
                <a:solidFill>
                  <a:schemeClr val="tx1"/>
                </a:solidFill>
                <a:effectLst/>
                <a:latin typeface="Arial" panose="020B0604020202020204" pitchFamily="34" charset="0"/>
              </a:rPr>
              <a:t>d</a:t>
            </a:r>
            <a:r>
              <a:rPr kumimoji="0" lang="en-US" altLang="en-US" sz="1400" b="0" i="0" u="none" strike="noStrike" cap="none" normalizeH="0" baseline="0" dirty="0">
                <a:ln>
                  <a:noFill/>
                </a:ln>
                <a:solidFill>
                  <a:schemeClr val="tx1"/>
                </a:solidFill>
                <a:effectLst/>
                <a:latin typeface="Arial" panose="020B0604020202020204" pitchFamily="34" charset="0"/>
              </a:rPr>
              <a:t> = 0.47, 95% CI [0.11, 0.81]).”</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Explosion: 14 Points 10">
            <a:extLst>
              <a:ext uri="{FF2B5EF4-FFF2-40B4-BE49-F238E27FC236}">
                <a16:creationId xmlns:a16="http://schemas.microsoft.com/office/drawing/2014/main" id="{BC0AF123-A417-7D4B-DA52-1AC34345B18F}"/>
              </a:ext>
            </a:extLst>
          </p:cNvPr>
          <p:cNvSpPr/>
          <p:nvPr/>
        </p:nvSpPr>
        <p:spPr>
          <a:xfrm>
            <a:off x="7420396" y="2411427"/>
            <a:ext cx="1321471" cy="808943"/>
          </a:xfrm>
          <a:prstGeom prst="irregularSeal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2EC838-4E9D-D942-FE6F-1E1EF8C84AEB}"/>
              </a:ext>
            </a:extLst>
          </p:cNvPr>
          <p:cNvSpPr txBox="1"/>
          <p:nvPr/>
        </p:nvSpPr>
        <p:spPr>
          <a:xfrm>
            <a:off x="7525593" y="2433133"/>
            <a:ext cx="1277567" cy="808943"/>
          </a:xfrm>
          <a:prstGeom prst="rect">
            <a:avLst/>
          </a:prstGeom>
          <a:noFill/>
        </p:spPr>
        <p:txBody>
          <a:bodyPr wrap="square" lIns="216000" tIns="187200" rIns="216000" bIns="187200" rtlCol="0">
            <a:spAutoFit/>
          </a:bodyPr>
          <a:lstStyle/>
          <a:p>
            <a:r>
              <a:rPr lang="en-GB" sz="1400" b="1" i="0" dirty="0">
                <a:solidFill>
                  <a:schemeClr val="accent1"/>
                </a:solidFill>
                <a:latin typeface="Arial"/>
                <a:cs typeface="Arial"/>
              </a:rPr>
              <a:t>With </a:t>
            </a:r>
          </a:p>
          <a:p>
            <a:r>
              <a:rPr lang="en-GB" sz="1400" b="1" dirty="0">
                <a:solidFill>
                  <a:schemeClr val="accent1"/>
                </a:solidFill>
                <a:latin typeface="Arial"/>
                <a:cs typeface="Arial"/>
              </a:rPr>
              <a:t>R code</a:t>
            </a:r>
            <a:endParaRPr lang="en-GB" sz="1400" b="1" i="0" dirty="0">
              <a:solidFill>
                <a:schemeClr val="accent1"/>
              </a:solidFill>
              <a:latin typeface="Arial"/>
              <a:cs typeface="Arial"/>
            </a:endParaRPr>
          </a:p>
        </p:txBody>
      </p:sp>
    </p:spTree>
    <p:extLst>
      <p:ext uri="{BB962C8B-B14F-4D97-AF65-F5344CB8AC3E}">
        <p14:creationId xmlns:p14="http://schemas.microsoft.com/office/powerpoint/2010/main" val="286780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6CDB-1C98-EE9A-E910-94DF58894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F2AE6-5717-D474-F153-ABCB4F67E32C}"/>
              </a:ext>
            </a:extLst>
          </p:cNvPr>
          <p:cNvSpPr>
            <a:spLocks noGrp="1"/>
          </p:cNvSpPr>
          <p:nvPr>
            <p:ph type="title"/>
          </p:nvPr>
        </p:nvSpPr>
        <p:spPr>
          <a:xfrm>
            <a:off x="915318" y="-152507"/>
            <a:ext cx="8304607" cy="1202994"/>
          </a:xfrm>
        </p:spPr>
        <p:txBody>
          <a:bodyPr/>
          <a:lstStyle/>
          <a:p>
            <a:r>
              <a:rPr lang="en-GB" dirty="0"/>
              <a:t>Session 3: Strength of evidence and sample selection</a:t>
            </a:r>
          </a:p>
        </p:txBody>
      </p:sp>
      <p:sp>
        <p:nvSpPr>
          <p:cNvPr id="3" name="Text Placeholder 2">
            <a:extLst>
              <a:ext uri="{FF2B5EF4-FFF2-40B4-BE49-F238E27FC236}">
                <a16:creationId xmlns:a16="http://schemas.microsoft.com/office/drawing/2014/main" id="{4FAE679A-FF11-CD63-7D6B-D4869EE977B3}"/>
              </a:ext>
            </a:extLst>
          </p:cNvPr>
          <p:cNvSpPr>
            <a:spLocks noGrp="1"/>
          </p:cNvSpPr>
          <p:nvPr>
            <p:ph type="body" sz="quarter" idx="20"/>
          </p:nvPr>
        </p:nvSpPr>
        <p:spPr/>
        <p:txBody>
          <a:bodyPr/>
          <a:lstStyle/>
          <a:p>
            <a:endParaRPr lang="en-GB" dirty="0"/>
          </a:p>
        </p:txBody>
      </p:sp>
    </p:spTree>
    <p:extLst>
      <p:ext uri="{BB962C8B-B14F-4D97-AF65-F5344CB8AC3E}">
        <p14:creationId xmlns:p14="http://schemas.microsoft.com/office/powerpoint/2010/main" val="424925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CA71-BDD5-D050-7226-576666FCB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BE2ED-B5BE-6458-599E-8BC90303F961}"/>
              </a:ext>
            </a:extLst>
          </p:cNvPr>
          <p:cNvSpPr>
            <a:spLocks noGrp="1"/>
          </p:cNvSpPr>
          <p:nvPr>
            <p:ph type="title"/>
          </p:nvPr>
        </p:nvSpPr>
        <p:spPr/>
        <p:txBody>
          <a:bodyPr/>
          <a:lstStyle/>
          <a:p>
            <a:r>
              <a:rPr lang="en-GB"/>
              <a:t>Session 3 </a:t>
            </a:r>
            <a:r>
              <a:rPr lang="en-GB" dirty="0"/>
              <a:t>worksheets</a:t>
            </a:r>
          </a:p>
        </p:txBody>
      </p:sp>
      <p:sp>
        <p:nvSpPr>
          <p:cNvPr id="3" name="Text Placeholder 2">
            <a:extLst>
              <a:ext uri="{FF2B5EF4-FFF2-40B4-BE49-F238E27FC236}">
                <a16:creationId xmlns:a16="http://schemas.microsoft.com/office/drawing/2014/main" id="{5A4757D8-497B-FE5F-0714-802A51D4C837}"/>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2313892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10740-34A4-593D-0895-E69802AF2E20}"/>
              </a:ext>
            </a:extLst>
          </p:cNvPr>
          <p:cNvSpPr>
            <a:spLocks noGrp="1"/>
          </p:cNvSpPr>
          <p:nvPr>
            <p:ph type="title"/>
          </p:nvPr>
        </p:nvSpPr>
        <p:spPr/>
        <p:txBody>
          <a:bodyPr/>
          <a:lstStyle/>
          <a:p>
            <a:r>
              <a:rPr lang="en-GB" dirty="0"/>
              <a:t>Sequential testing with Bayes Factors</a:t>
            </a:r>
          </a:p>
        </p:txBody>
      </p:sp>
      <p:sp>
        <p:nvSpPr>
          <p:cNvPr id="5" name="Text Placeholder 4">
            <a:extLst>
              <a:ext uri="{FF2B5EF4-FFF2-40B4-BE49-F238E27FC236}">
                <a16:creationId xmlns:a16="http://schemas.microsoft.com/office/drawing/2014/main" id="{31832274-38C4-489C-C81B-F2117ED6B719}"/>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333035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Sequential testing with NHST</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9980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DA91-5C63-C84B-CB86-A8F11ACA3B28}"/>
              </a:ext>
            </a:extLst>
          </p:cNvPr>
          <p:cNvSpPr>
            <a:spLocks noGrp="1"/>
          </p:cNvSpPr>
          <p:nvPr>
            <p:ph type="title"/>
          </p:nvPr>
        </p:nvSpPr>
        <p:spPr/>
        <p:txBody>
          <a:bodyPr/>
          <a:lstStyle/>
          <a:p>
            <a:r>
              <a:rPr lang="en-GB" dirty="0"/>
              <a:t>What are challenges to reproducibility?</a:t>
            </a:r>
          </a:p>
        </p:txBody>
      </p:sp>
      <p:sp>
        <p:nvSpPr>
          <p:cNvPr id="3" name="Text Placeholder 2">
            <a:extLst>
              <a:ext uri="{FF2B5EF4-FFF2-40B4-BE49-F238E27FC236}">
                <a16:creationId xmlns:a16="http://schemas.microsoft.com/office/drawing/2014/main" id="{BC4D852A-A16B-C183-4519-42AC447DDD4F}"/>
              </a:ext>
            </a:extLst>
          </p:cNvPr>
          <p:cNvSpPr>
            <a:spLocks noGrp="1"/>
          </p:cNvSpPr>
          <p:nvPr>
            <p:ph type="body" sz="quarter" idx="20"/>
          </p:nvPr>
        </p:nvSpPr>
        <p:spPr/>
        <p:txBody>
          <a:bodyPr/>
          <a:lstStyle/>
          <a:p>
            <a:pPr marL="0" indent="0">
              <a:buNone/>
            </a:pPr>
            <a:r>
              <a:rPr lang="en-GB" sz="2000" dirty="0"/>
              <a:t>Questionable research practices (QRPs)</a:t>
            </a:r>
          </a:p>
          <a:p>
            <a:pPr marL="0" indent="0">
              <a:buNone/>
            </a:pPr>
            <a:r>
              <a:rPr lang="en-GB" sz="2000" dirty="0"/>
              <a:t>Statistical inference </a:t>
            </a:r>
          </a:p>
          <a:p>
            <a:pPr marL="0" indent="0">
              <a:buNone/>
            </a:pPr>
            <a:r>
              <a:rPr lang="en-GB" sz="2000" dirty="0"/>
              <a:t>Underpowered studies</a:t>
            </a:r>
          </a:p>
        </p:txBody>
      </p:sp>
    </p:spTree>
    <p:extLst>
      <p:ext uri="{BB962C8B-B14F-4D97-AF65-F5344CB8AC3E}">
        <p14:creationId xmlns:p14="http://schemas.microsoft.com/office/powerpoint/2010/main" val="429349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8A22-49A6-6E39-36EF-AFE59DF25058}"/>
              </a:ext>
            </a:extLst>
          </p:cNvPr>
          <p:cNvSpPr>
            <a:spLocks noGrp="1"/>
          </p:cNvSpPr>
          <p:nvPr>
            <p:ph type="title"/>
          </p:nvPr>
        </p:nvSpPr>
        <p:spPr/>
        <p:txBody>
          <a:bodyPr/>
          <a:lstStyle/>
          <a:p>
            <a:r>
              <a:rPr lang="en-GB" dirty="0"/>
              <a:t>Alpha spending functions</a:t>
            </a:r>
          </a:p>
        </p:txBody>
      </p:sp>
      <p:sp>
        <p:nvSpPr>
          <p:cNvPr id="3" name="Text Placeholder 2">
            <a:extLst>
              <a:ext uri="{FF2B5EF4-FFF2-40B4-BE49-F238E27FC236}">
                <a16:creationId xmlns:a16="http://schemas.microsoft.com/office/drawing/2014/main" id="{91E56665-EE0C-5841-76A0-2349B73C4E21}"/>
              </a:ext>
            </a:extLst>
          </p:cNvPr>
          <p:cNvSpPr>
            <a:spLocks noGrp="1"/>
          </p:cNvSpPr>
          <p:nvPr>
            <p:ph type="body" sz="quarter" idx="20"/>
          </p:nvPr>
        </p:nvSpPr>
        <p:spPr/>
        <p:txBody>
          <a:bodyPr anchor="ctr"/>
          <a:lstStyle/>
          <a:p>
            <a:pPr>
              <a:buFont typeface="Arial" panose="020B0604020202020204" pitchFamily="34" charset="0"/>
              <a:buChar char="•"/>
            </a:pPr>
            <a:r>
              <a:rPr lang="en-GB" dirty="0"/>
              <a:t>O'Brien-Fleming when early stopping is less critical</a:t>
            </a:r>
          </a:p>
          <a:p>
            <a:pPr>
              <a:buFont typeface="Arial" panose="020B0604020202020204" pitchFamily="34" charset="0"/>
              <a:buChar char="•"/>
            </a:pPr>
            <a:r>
              <a:rPr lang="en-GB" dirty="0"/>
              <a:t>Pocock when all interim analyses are equally important</a:t>
            </a:r>
          </a:p>
          <a:p>
            <a:pPr>
              <a:buFont typeface="Arial" panose="020B0604020202020204" pitchFamily="34" charset="0"/>
              <a:buChar char="•"/>
            </a:pPr>
            <a:r>
              <a:rPr lang="en-GB" dirty="0"/>
              <a:t>Haybittle-Peto for very conservative interim analyses</a:t>
            </a:r>
          </a:p>
        </p:txBody>
      </p:sp>
    </p:spTree>
    <p:extLst>
      <p:ext uri="{BB962C8B-B14F-4D97-AF65-F5344CB8AC3E}">
        <p14:creationId xmlns:p14="http://schemas.microsoft.com/office/powerpoint/2010/main" val="1442942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A658C-B709-CDDD-306A-1465C4E6A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50A149-1FA0-47BC-AB6A-16A3916DE1EA}"/>
              </a:ext>
            </a:extLst>
          </p:cNvPr>
          <p:cNvSpPr>
            <a:spLocks noGrp="1"/>
          </p:cNvSpPr>
          <p:nvPr>
            <p:ph type="title"/>
          </p:nvPr>
        </p:nvSpPr>
        <p:spPr/>
        <p:txBody>
          <a:bodyPr/>
          <a:lstStyle/>
          <a:p>
            <a:r>
              <a:rPr lang="en-GB" dirty="0"/>
              <a:t>Plan interim analysis</a:t>
            </a:r>
          </a:p>
        </p:txBody>
      </p:sp>
      <p:sp>
        <p:nvSpPr>
          <p:cNvPr id="5" name="Text Placeholder 4">
            <a:extLst>
              <a:ext uri="{FF2B5EF4-FFF2-40B4-BE49-F238E27FC236}">
                <a16:creationId xmlns:a16="http://schemas.microsoft.com/office/drawing/2014/main" id="{0114F368-E370-F854-C655-497487017CB8}"/>
              </a:ext>
            </a:extLst>
          </p:cNvPr>
          <p:cNvSpPr>
            <a:spLocks noGrp="1"/>
          </p:cNvSpPr>
          <p:nvPr>
            <p:ph type="body" sz="quarter" idx="20"/>
          </p:nvPr>
        </p:nvSpPr>
        <p:spPr>
          <a:xfrm>
            <a:off x="402133" y="1177717"/>
            <a:ext cx="4642307" cy="3536851"/>
          </a:xfrm>
        </p:spPr>
        <p:txBody>
          <a:bodyPr anchor="ctr"/>
          <a:lstStyle/>
          <a:p>
            <a:pPr marL="0" indent="0">
              <a:buNone/>
            </a:pPr>
            <a:r>
              <a:rPr lang="en-GB" dirty="0"/>
              <a:t>Efficacy boundary</a:t>
            </a:r>
          </a:p>
          <a:p>
            <a:pPr marL="0" indent="0">
              <a:buNone/>
            </a:pPr>
            <a:r>
              <a:rPr lang="en-GB" dirty="0"/>
              <a:t>Futility boundary</a:t>
            </a:r>
          </a:p>
        </p:txBody>
      </p:sp>
    </p:spTree>
    <p:extLst>
      <p:ext uri="{BB962C8B-B14F-4D97-AF65-F5344CB8AC3E}">
        <p14:creationId xmlns:p14="http://schemas.microsoft.com/office/powerpoint/2010/main" val="2332593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E1C849-0892-77B2-2373-3304FA8F9B57}"/>
              </a:ext>
            </a:extLst>
          </p:cNvPr>
          <p:cNvSpPr txBox="1"/>
          <p:nvPr/>
        </p:nvSpPr>
        <p:spPr>
          <a:xfrm>
            <a:off x="1392746" y="4580092"/>
            <a:ext cx="6564934" cy="562722"/>
          </a:xfrm>
          <a:prstGeom prst="rect">
            <a:avLst/>
          </a:prstGeom>
          <a:solidFill>
            <a:schemeClr val="bg1"/>
          </a:solidFill>
        </p:spPr>
        <p:txBody>
          <a:bodyPr wrap="square" lIns="216000" tIns="187200" rIns="216000" bIns="187200" rtlCol="0">
            <a:spAutoFit/>
          </a:bodyPr>
          <a:lstStyle/>
          <a:p>
            <a:r>
              <a:rPr lang="en-GB" sz="1200" b="1" i="0" dirty="0">
                <a:solidFill>
                  <a:schemeClr val="accent1"/>
                </a:solidFill>
                <a:latin typeface="Arial"/>
                <a:cs typeface="Arial"/>
              </a:rPr>
              <a:t>https://onlinelibrary.wiley.com/doi/abs/10.1002/ejsp.2023</a:t>
            </a:r>
          </a:p>
        </p:txBody>
      </p:sp>
      <p:sp>
        <p:nvSpPr>
          <p:cNvPr id="2" name="Title 1">
            <a:extLst>
              <a:ext uri="{FF2B5EF4-FFF2-40B4-BE49-F238E27FC236}">
                <a16:creationId xmlns:a16="http://schemas.microsoft.com/office/drawing/2014/main" id="{BF19DACF-FA4A-5872-AFC5-23A6F6B78AB4}"/>
              </a:ext>
            </a:extLst>
          </p:cNvPr>
          <p:cNvSpPr>
            <a:spLocks noGrp="1"/>
          </p:cNvSpPr>
          <p:nvPr>
            <p:ph type="title"/>
          </p:nvPr>
        </p:nvSpPr>
        <p:spPr/>
        <p:txBody>
          <a:bodyPr/>
          <a:lstStyle/>
          <a:p>
            <a:r>
              <a:rPr lang="en-GB" dirty="0"/>
              <a:t>Efficient data collection with high power</a:t>
            </a:r>
          </a:p>
        </p:txBody>
      </p:sp>
      <p:pic>
        <p:nvPicPr>
          <p:cNvPr id="5" name="Picture 4">
            <a:extLst>
              <a:ext uri="{FF2B5EF4-FFF2-40B4-BE49-F238E27FC236}">
                <a16:creationId xmlns:a16="http://schemas.microsoft.com/office/drawing/2014/main" id="{69796B8D-4BEA-119B-B2C1-40709EC035D5}"/>
              </a:ext>
            </a:extLst>
          </p:cNvPr>
          <p:cNvPicPr>
            <a:picLocks noChangeAspect="1"/>
          </p:cNvPicPr>
          <p:nvPr/>
        </p:nvPicPr>
        <p:blipFill>
          <a:blip r:embed="rId3"/>
          <a:stretch>
            <a:fillRect/>
          </a:stretch>
        </p:blipFill>
        <p:spPr>
          <a:xfrm>
            <a:off x="1655656" y="1043873"/>
            <a:ext cx="5013127" cy="34851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183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131F-837F-94D5-E8C4-DC2C57CF7F21}"/>
              </a:ext>
            </a:extLst>
          </p:cNvPr>
          <p:cNvSpPr>
            <a:spLocks noGrp="1"/>
          </p:cNvSpPr>
          <p:nvPr>
            <p:ph type="title"/>
          </p:nvPr>
        </p:nvSpPr>
        <p:spPr/>
        <p:txBody>
          <a:bodyPr/>
          <a:lstStyle/>
          <a:p>
            <a:r>
              <a:rPr lang="en-GB" dirty="0"/>
              <a:t>Program</a:t>
            </a:r>
          </a:p>
        </p:txBody>
      </p:sp>
      <p:sp>
        <p:nvSpPr>
          <p:cNvPr id="3" name="Text Placeholder 2">
            <a:extLst>
              <a:ext uri="{FF2B5EF4-FFF2-40B4-BE49-F238E27FC236}">
                <a16:creationId xmlns:a16="http://schemas.microsoft.com/office/drawing/2014/main" id="{1F55BB46-B671-2795-1253-0E30F18418B1}"/>
              </a:ext>
            </a:extLst>
          </p:cNvPr>
          <p:cNvSpPr>
            <a:spLocks noGrp="1"/>
          </p:cNvSpPr>
          <p:nvPr>
            <p:ph type="body" sz="quarter" idx="20"/>
          </p:nvPr>
        </p:nvSpPr>
        <p:spPr/>
        <p:txBody>
          <a:bodyPr/>
          <a:lstStyle/>
          <a:p>
            <a:pPr marL="0" indent="0">
              <a:buNone/>
            </a:pPr>
            <a:r>
              <a:rPr lang="en-GB" b="1" dirty="0"/>
              <a:t>Session 1: P-values and forking paths</a:t>
            </a:r>
          </a:p>
          <a:p>
            <a:pPr marL="0" indent="0">
              <a:buNone/>
            </a:pPr>
            <a:r>
              <a:rPr lang="en-GB" dirty="0"/>
              <a:t>How reporting and analytical choices impact the interpretation of p-values</a:t>
            </a:r>
          </a:p>
          <a:p>
            <a:pPr marL="0" indent="0">
              <a:buNone/>
            </a:pPr>
            <a:endParaRPr lang="en-GB" dirty="0"/>
          </a:p>
          <a:p>
            <a:pPr marL="0" indent="0">
              <a:buNone/>
            </a:pPr>
            <a:r>
              <a:rPr lang="en-GB" b="1" dirty="0"/>
              <a:t>Session 2: Power and sample selection</a:t>
            </a:r>
          </a:p>
          <a:p>
            <a:pPr marL="0" indent="0">
              <a:buNone/>
            </a:pPr>
            <a:r>
              <a:rPr lang="en-GB" dirty="0"/>
              <a:t>How to calculate power to select a suitable sample</a:t>
            </a:r>
          </a:p>
          <a:p>
            <a:pPr marL="0" indent="0">
              <a:buNone/>
            </a:pPr>
            <a:endParaRPr lang="en-GB" dirty="0"/>
          </a:p>
          <a:p>
            <a:pPr marL="0" indent="0">
              <a:buNone/>
            </a:pPr>
            <a:r>
              <a:rPr lang="en-GB" b="1" dirty="0"/>
              <a:t>Session 3: Strength of evidence and sample selection</a:t>
            </a:r>
          </a:p>
          <a:p>
            <a:pPr marL="0" indent="0">
              <a:buNone/>
            </a:pPr>
            <a:r>
              <a:rPr lang="en-GB" dirty="0"/>
              <a:t>Flexible but valid ways of selecting sample size</a:t>
            </a:r>
          </a:p>
          <a:p>
            <a:pPr marL="0" indent="0">
              <a:buNone/>
            </a:pPr>
            <a:endParaRPr lang="en-GB" dirty="0"/>
          </a:p>
        </p:txBody>
      </p:sp>
    </p:spTree>
    <p:extLst>
      <p:ext uri="{BB962C8B-B14F-4D97-AF65-F5344CB8AC3E}">
        <p14:creationId xmlns:p14="http://schemas.microsoft.com/office/powerpoint/2010/main" val="39060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59AD-390F-DF47-895D-6664E0C8C6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2EEBD0-76EC-14C1-BCA0-10112CE80A50}"/>
              </a:ext>
            </a:extLst>
          </p:cNvPr>
          <p:cNvSpPr>
            <a:spLocks noGrp="1"/>
          </p:cNvSpPr>
          <p:nvPr>
            <p:ph type="title"/>
          </p:nvPr>
        </p:nvSpPr>
        <p:spPr/>
        <p:txBody>
          <a:bodyPr/>
          <a:lstStyle/>
          <a:p>
            <a:r>
              <a:rPr lang="en-GB" dirty="0"/>
              <a:t>Session 1: P-values and  forking paths</a:t>
            </a:r>
          </a:p>
        </p:txBody>
      </p:sp>
      <p:sp>
        <p:nvSpPr>
          <p:cNvPr id="5" name="Text Placeholder 4">
            <a:extLst>
              <a:ext uri="{FF2B5EF4-FFF2-40B4-BE49-F238E27FC236}">
                <a16:creationId xmlns:a16="http://schemas.microsoft.com/office/drawing/2014/main" id="{8D27BC6A-FEC9-73EB-0607-B4582BE96DFB}"/>
              </a:ext>
            </a:extLst>
          </p:cNvPr>
          <p:cNvSpPr>
            <a:spLocks noGrp="1"/>
          </p:cNvSpPr>
          <p:nvPr>
            <p:ph type="body" sz="quarter" idx="20"/>
          </p:nvPr>
        </p:nvSpPr>
        <p:spPr/>
        <p:txBody>
          <a:bodyPr/>
          <a:lstStyle/>
          <a:p>
            <a:pPr marL="0" indent="0">
              <a:buNone/>
            </a:pPr>
            <a:endParaRPr lang="en-GB" dirty="0"/>
          </a:p>
          <a:p>
            <a:pPr marL="0" indent="0">
              <a:buNone/>
            </a:pPr>
            <a:endParaRPr lang="en-GB" dirty="0"/>
          </a:p>
        </p:txBody>
      </p:sp>
      <p:pic>
        <p:nvPicPr>
          <p:cNvPr id="12290" name="Picture 2">
            <a:extLst>
              <a:ext uri="{FF2B5EF4-FFF2-40B4-BE49-F238E27FC236}">
                <a16:creationId xmlns:a16="http://schemas.microsoft.com/office/drawing/2014/main" id="{8606ADB9-D1AD-CABD-1992-950249037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344" y="1177717"/>
            <a:ext cx="2643901" cy="3690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59D80A-F161-7785-2A62-CF8F57CEF74D}"/>
              </a:ext>
            </a:extLst>
          </p:cNvPr>
          <p:cNvSpPr txBox="1"/>
          <p:nvPr/>
        </p:nvSpPr>
        <p:spPr>
          <a:xfrm>
            <a:off x="320040" y="1318260"/>
            <a:ext cx="5010211" cy="2624825"/>
          </a:xfrm>
          <a:prstGeom prst="rect">
            <a:avLst/>
          </a:prstGeom>
          <a:solidFill>
            <a:schemeClr val="bg1"/>
          </a:solidFill>
        </p:spPr>
        <p:txBody>
          <a:bodyPr wrap="square" lIns="216000" tIns="187200" rIns="216000" bIns="187200" rtlCol="0">
            <a:spAutoFit/>
          </a:bodyPr>
          <a:lstStyle/>
          <a:p>
            <a:r>
              <a:rPr lang="en-GB" sz="2000" b="1" i="0" dirty="0">
                <a:solidFill>
                  <a:schemeClr val="bg2">
                    <a:lumMod val="10000"/>
                  </a:schemeClr>
                </a:solidFill>
                <a:latin typeface="Arial"/>
                <a:cs typeface="Arial"/>
              </a:rPr>
              <a:t>False positive inflation</a:t>
            </a:r>
            <a:endParaRPr lang="en-GB" sz="2000" i="0" dirty="0">
              <a:solidFill>
                <a:schemeClr val="bg2">
                  <a:lumMod val="10000"/>
                </a:schemeClr>
              </a:solidFill>
              <a:latin typeface="Arial"/>
              <a:cs typeface="Arial"/>
            </a:endParaRPr>
          </a:p>
          <a:p>
            <a:pPr marL="342900" indent="-342900">
              <a:buFont typeface="Arial" panose="020B0604020202020204" pitchFamily="34" charset="0"/>
              <a:buChar char="•"/>
            </a:pPr>
            <a:endParaRPr lang="en-GB" i="0" dirty="0">
              <a:solidFill>
                <a:schemeClr val="bg2">
                  <a:lumMod val="10000"/>
                </a:schemeClr>
              </a:solidFill>
              <a:latin typeface="Arial"/>
              <a:cs typeface="Arial"/>
            </a:endParaRPr>
          </a:p>
          <a:p>
            <a:r>
              <a:rPr lang="en-GB" dirty="0">
                <a:solidFill>
                  <a:schemeClr val="bg2">
                    <a:lumMod val="10000"/>
                  </a:schemeClr>
                </a:solidFill>
                <a:latin typeface="Arial"/>
                <a:cs typeface="Arial"/>
              </a:rPr>
              <a:t>By d</a:t>
            </a:r>
            <a:r>
              <a:rPr lang="en-GB" i="0" dirty="0">
                <a:solidFill>
                  <a:schemeClr val="bg2">
                    <a:lumMod val="10000"/>
                  </a:schemeClr>
                </a:solidFill>
                <a:latin typeface="Arial"/>
                <a:cs typeface="Arial"/>
              </a:rPr>
              <a:t>ata dredging (a.k.a.</a:t>
            </a:r>
            <a:r>
              <a:rPr lang="en-GB" dirty="0">
                <a:solidFill>
                  <a:schemeClr val="bg2">
                    <a:lumMod val="10000"/>
                  </a:schemeClr>
                </a:solidFill>
                <a:latin typeface="Arial"/>
                <a:cs typeface="Arial"/>
              </a:rPr>
              <a:t>,</a:t>
            </a:r>
            <a:r>
              <a:rPr lang="en-GB" i="0" dirty="0">
                <a:solidFill>
                  <a:schemeClr val="bg2">
                    <a:lumMod val="10000"/>
                  </a:schemeClr>
                </a:solidFill>
                <a:latin typeface="Arial"/>
                <a:cs typeface="Arial"/>
              </a:rPr>
              <a:t> fishing expeditions or p-hacking): Reporting the values of outcomes that are statisticall</a:t>
            </a:r>
            <a:r>
              <a:rPr lang="en-GB" dirty="0">
                <a:solidFill>
                  <a:schemeClr val="bg2">
                    <a:lumMod val="10000"/>
                  </a:schemeClr>
                </a:solidFill>
                <a:latin typeface="Arial"/>
                <a:cs typeface="Arial"/>
              </a:rPr>
              <a:t>y </a:t>
            </a:r>
            <a:r>
              <a:rPr lang="en-GB" i="0" dirty="0">
                <a:solidFill>
                  <a:schemeClr val="bg2">
                    <a:lumMod val="10000"/>
                  </a:schemeClr>
                </a:solidFill>
                <a:latin typeface="Arial"/>
                <a:cs typeface="Arial"/>
              </a:rPr>
              <a:t>significant</a:t>
            </a:r>
          </a:p>
          <a:p>
            <a:pPr marL="342900" indent="-342900">
              <a:buFont typeface="Arial" panose="020B0604020202020204" pitchFamily="34" charset="0"/>
              <a:buChar char="•"/>
            </a:pPr>
            <a:endParaRPr lang="en-GB" i="0" dirty="0">
              <a:solidFill>
                <a:schemeClr val="bg2">
                  <a:lumMod val="10000"/>
                </a:schemeClr>
              </a:solidFill>
              <a:latin typeface="Arial"/>
              <a:cs typeface="Arial"/>
            </a:endParaRPr>
          </a:p>
          <a:p>
            <a:r>
              <a:rPr lang="en-GB" i="0" dirty="0">
                <a:solidFill>
                  <a:schemeClr val="bg2">
                    <a:lumMod val="10000"/>
                  </a:schemeClr>
                </a:solidFill>
                <a:latin typeface="Arial"/>
                <a:cs typeface="Arial"/>
              </a:rPr>
              <a:t>By reporting analytical choices </a:t>
            </a:r>
            <a:r>
              <a:rPr lang="en-GB" dirty="0">
                <a:solidFill>
                  <a:schemeClr val="bg2">
                    <a:lumMod val="10000"/>
                  </a:schemeClr>
                </a:solidFill>
                <a:latin typeface="Arial"/>
                <a:cs typeface="Arial"/>
              </a:rPr>
              <a:t>that led to statistically significant results</a:t>
            </a:r>
          </a:p>
        </p:txBody>
      </p:sp>
    </p:spTree>
    <p:extLst>
      <p:ext uri="{BB962C8B-B14F-4D97-AF65-F5344CB8AC3E}">
        <p14:creationId xmlns:p14="http://schemas.microsoft.com/office/powerpoint/2010/main" val="22892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A5CB9-36AB-B9D9-34C8-B81A46EB99C8}"/>
              </a:ext>
            </a:extLst>
          </p:cNvPr>
          <p:cNvSpPr>
            <a:spLocks noGrp="1"/>
          </p:cNvSpPr>
          <p:nvPr>
            <p:ph type="title"/>
          </p:nvPr>
        </p:nvSpPr>
        <p:spPr>
          <a:xfrm rot="16200000">
            <a:off x="-3639645" y="90792"/>
            <a:ext cx="8304607" cy="1079884"/>
          </a:xfrm>
        </p:spPr>
        <p:txBody>
          <a:bodyPr/>
          <a:lstStyle/>
          <a:p>
            <a:r>
              <a:rPr lang="en-GB" sz="2800" dirty="0"/>
              <a:t>Dance of the p-values</a:t>
            </a:r>
            <a:br>
              <a:rPr lang="en-GB" sz="2800" dirty="0"/>
            </a:br>
            <a:r>
              <a:rPr lang="en-GB" sz="2800" dirty="0"/>
              <a:t> (10’)</a:t>
            </a:r>
          </a:p>
        </p:txBody>
      </p:sp>
      <p:pic>
        <p:nvPicPr>
          <p:cNvPr id="2" name="Online Media 1" title="Dance p 3 Mar09">
            <a:hlinkClick r:id="" action="ppaction://media"/>
            <a:extLst>
              <a:ext uri="{FF2B5EF4-FFF2-40B4-BE49-F238E27FC236}">
                <a16:creationId xmlns:a16="http://schemas.microsoft.com/office/drawing/2014/main" id="{A73033E5-8546-982C-CC8D-EC245AE7D1E7}"/>
              </a:ext>
            </a:extLst>
          </p:cNvPr>
          <p:cNvPicPr>
            <a:picLocks noRot="1" noChangeAspect="1"/>
          </p:cNvPicPr>
          <p:nvPr>
            <a:videoFile r:link="rId1"/>
          </p:nvPr>
        </p:nvPicPr>
        <p:blipFill>
          <a:blip r:embed="rId4"/>
          <a:stretch>
            <a:fillRect/>
          </a:stretch>
        </p:blipFill>
        <p:spPr>
          <a:xfrm>
            <a:off x="1380119" y="145684"/>
            <a:ext cx="6469507" cy="4852131"/>
          </a:xfrm>
          <a:prstGeom prst="rect">
            <a:avLst/>
          </a:prstGeom>
        </p:spPr>
      </p:pic>
    </p:spTree>
    <p:extLst>
      <p:ext uri="{BB962C8B-B14F-4D97-AF65-F5344CB8AC3E}">
        <p14:creationId xmlns:p14="http://schemas.microsoft.com/office/powerpoint/2010/main" val="13993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5B3A-9FC3-6B25-899E-97CE9B69A5BD}"/>
              </a:ext>
            </a:extLst>
          </p:cNvPr>
          <p:cNvSpPr>
            <a:spLocks noGrp="1"/>
          </p:cNvSpPr>
          <p:nvPr>
            <p:ph type="title"/>
          </p:nvPr>
        </p:nvSpPr>
        <p:spPr/>
        <p:txBody>
          <a:bodyPr/>
          <a:lstStyle/>
          <a:p>
            <a:r>
              <a:rPr lang="en-GB" dirty="0"/>
              <a:t>Robustness</a:t>
            </a:r>
          </a:p>
        </p:txBody>
      </p:sp>
      <p:sp>
        <p:nvSpPr>
          <p:cNvPr id="3" name="Text Placeholder 2">
            <a:extLst>
              <a:ext uri="{FF2B5EF4-FFF2-40B4-BE49-F238E27FC236}">
                <a16:creationId xmlns:a16="http://schemas.microsoft.com/office/drawing/2014/main" id="{ACCE48BA-D0F9-8EA4-CF1E-7922AE959DC4}"/>
              </a:ext>
            </a:extLst>
          </p:cNvPr>
          <p:cNvSpPr>
            <a:spLocks noGrp="1"/>
          </p:cNvSpPr>
          <p:nvPr>
            <p:ph type="body" sz="quarter" idx="20"/>
          </p:nvPr>
        </p:nvSpPr>
        <p:spPr>
          <a:xfrm>
            <a:off x="402133" y="1177717"/>
            <a:ext cx="3316427" cy="3536851"/>
          </a:xfrm>
        </p:spPr>
        <p:txBody>
          <a:bodyPr/>
          <a:lstStyle/>
          <a:p>
            <a:pPr marL="0" indent="0">
              <a:buNone/>
            </a:pPr>
            <a:r>
              <a:rPr lang="en-GB" b="1" dirty="0"/>
              <a:t>Multiverse analysis</a:t>
            </a:r>
          </a:p>
          <a:p>
            <a:pPr marL="0" indent="0">
              <a:buNone/>
            </a:pPr>
            <a:r>
              <a:rPr lang="en-GB" sz="1600" dirty="0"/>
              <a:t>How can we evaluate impact of analytical choices? </a:t>
            </a:r>
          </a:p>
          <a:p>
            <a:pPr marL="0" indent="0">
              <a:buNone/>
            </a:pPr>
            <a:r>
              <a:rPr lang="en-GB" sz="1600" dirty="0"/>
              <a:t>We could navigate the garden of forking paths and report the outcome (effect) corresponding to each choice.</a:t>
            </a:r>
          </a:p>
        </p:txBody>
      </p:sp>
      <p:pic>
        <p:nvPicPr>
          <p:cNvPr id="5" name="Picture 4">
            <a:extLst>
              <a:ext uri="{FF2B5EF4-FFF2-40B4-BE49-F238E27FC236}">
                <a16:creationId xmlns:a16="http://schemas.microsoft.com/office/drawing/2014/main" id="{628598EE-46A7-A1CC-EABD-998AA28CDC84}"/>
              </a:ext>
            </a:extLst>
          </p:cNvPr>
          <p:cNvPicPr>
            <a:picLocks noChangeAspect="1"/>
          </p:cNvPicPr>
          <p:nvPr/>
        </p:nvPicPr>
        <p:blipFill>
          <a:blip r:embed="rId2"/>
          <a:stretch>
            <a:fillRect/>
          </a:stretch>
        </p:blipFill>
        <p:spPr>
          <a:xfrm>
            <a:off x="4144066" y="548050"/>
            <a:ext cx="4084616" cy="40902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1466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64B6B-322B-8166-C9BE-43AFC2A0BD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4137E1-C421-EC5C-9E4D-BF0549005AB4}"/>
              </a:ext>
            </a:extLst>
          </p:cNvPr>
          <p:cNvSpPr>
            <a:spLocks noGrp="1"/>
          </p:cNvSpPr>
          <p:nvPr>
            <p:ph type="title"/>
          </p:nvPr>
        </p:nvSpPr>
        <p:spPr/>
        <p:txBody>
          <a:bodyPr/>
          <a:lstStyle/>
          <a:p>
            <a:r>
              <a:rPr lang="en-GB" dirty="0"/>
              <a:t>Session 1 worksheets</a:t>
            </a:r>
          </a:p>
        </p:txBody>
      </p:sp>
      <p:sp>
        <p:nvSpPr>
          <p:cNvPr id="5" name="Text Placeholder 4">
            <a:extLst>
              <a:ext uri="{FF2B5EF4-FFF2-40B4-BE49-F238E27FC236}">
                <a16:creationId xmlns:a16="http://schemas.microsoft.com/office/drawing/2014/main" id="{16C89223-ED6F-90A1-CADB-7ECDD98ED951}"/>
              </a:ext>
            </a:extLst>
          </p:cNvPr>
          <p:cNvSpPr>
            <a:spLocks noGrp="1"/>
          </p:cNvSpPr>
          <p:nvPr>
            <p:ph type="body" sz="quarter" idx="20"/>
          </p:nvPr>
        </p:nvSpPr>
        <p:spPr>
          <a:xfrm>
            <a:off x="402133" y="1177717"/>
            <a:ext cx="8185607" cy="3536851"/>
          </a:xfrm>
        </p:spPr>
        <p:txBody>
          <a:bodyPr/>
          <a:lstStyle/>
          <a:p>
            <a:pPr marL="0" indent="0">
              <a:buNone/>
            </a:pPr>
            <a:r>
              <a:rPr lang="en-GB" dirty="0"/>
              <a:t>Exercise 4.1 (XX’): The dance of the p-values</a:t>
            </a:r>
          </a:p>
          <a:p>
            <a:pPr marL="0" indent="0">
              <a:buNone/>
            </a:pPr>
            <a:r>
              <a:rPr lang="en-GB" dirty="0"/>
              <a:t>P-values in the absence and presence of an effect. </a:t>
            </a:r>
          </a:p>
          <a:p>
            <a:pPr marL="0" indent="0">
              <a:buNone/>
            </a:pPr>
            <a:endParaRPr lang="en-GB" dirty="0"/>
          </a:p>
          <a:p>
            <a:pPr marL="0" indent="0">
              <a:buNone/>
            </a:pPr>
            <a:r>
              <a:rPr lang="en-GB" dirty="0"/>
              <a:t>Exercise 4.2 (XX’): P-hacking challenge</a:t>
            </a:r>
          </a:p>
          <a:p>
            <a:pPr marL="0" indent="0">
              <a:buNone/>
            </a:pPr>
            <a:r>
              <a:rPr lang="en-GB" dirty="0"/>
              <a:t>How easy is it to find a significant effect when none is there?</a:t>
            </a:r>
          </a:p>
          <a:p>
            <a:pPr marL="0" indent="0">
              <a:buNone/>
            </a:pPr>
            <a:endParaRPr lang="en-GB" dirty="0"/>
          </a:p>
          <a:p>
            <a:pPr marL="0" indent="0">
              <a:buNone/>
            </a:pPr>
            <a:r>
              <a:rPr lang="en-GB" dirty="0"/>
              <a:t>Exercise 4.3 (XX’): Multiverse analysis </a:t>
            </a:r>
          </a:p>
          <a:p>
            <a:pPr marL="0" indent="0">
              <a:buNone/>
            </a:pPr>
            <a:r>
              <a:rPr lang="en-GB" dirty="0"/>
              <a:t>Navigating the garden of forking paths as a way of assess robustness of findings.</a:t>
            </a:r>
          </a:p>
          <a:p>
            <a:pPr marL="0" indent="0">
              <a:buNone/>
            </a:pPr>
            <a:endParaRPr lang="en-GB" dirty="0"/>
          </a:p>
        </p:txBody>
      </p:sp>
    </p:spTree>
    <p:extLst>
      <p:ext uri="{BB962C8B-B14F-4D97-AF65-F5344CB8AC3E}">
        <p14:creationId xmlns:p14="http://schemas.microsoft.com/office/powerpoint/2010/main" val="232417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CDCE-6FE0-D827-C8F3-8D1DB09CB629}"/>
              </a:ext>
            </a:extLst>
          </p:cNvPr>
          <p:cNvSpPr>
            <a:spLocks noGrp="1"/>
          </p:cNvSpPr>
          <p:nvPr>
            <p:ph type="title"/>
          </p:nvPr>
        </p:nvSpPr>
        <p:spPr/>
        <p:txBody>
          <a:bodyPr/>
          <a:lstStyle/>
          <a:p>
            <a:r>
              <a:rPr lang="en-GB" dirty="0"/>
              <a:t>Session 2: Power and sample selection</a:t>
            </a:r>
          </a:p>
        </p:txBody>
      </p:sp>
      <p:sp>
        <p:nvSpPr>
          <p:cNvPr id="3" name="Text Placeholder 2">
            <a:extLst>
              <a:ext uri="{FF2B5EF4-FFF2-40B4-BE49-F238E27FC236}">
                <a16:creationId xmlns:a16="http://schemas.microsoft.com/office/drawing/2014/main" id="{A17114A3-DDD5-D6D9-5D7A-89E885D8CDFB}"/>
              </a:ext>
            </a:extLst>
          </p:cNvPr>
          <p:cNvSpPr>
            <a:spLocks noGrp="1"/>
          </p:cNvSpPr>
          <p:nvPr>
            <p:ph type="body" sz="quarter" idx="20"/>
          </p:nvPr>
        </p:nvSpPr>
        <p:spPr/>
        <p:txBody>
          <a:bodyPr/>
          <a:lstStyle/>
          <a:p>
            <a:pPr marL="0" indent="0">
              <a:buNone/>
            </a:pPr>
            <a:r>
              <a:rPr lang="en-GB" dirty="0"/>
              <a:t>Understand how power affects inference</a:t>
            </a:r>
          </a:p>
          <a:p>
            <a:pPr marL="0" indent="0">
              <a:buNone/>
            </a:pPr>
            <a:r>
              <a:rPr lang="en-GB" dirty="0"/>
              <a:t>Risks of low power</a:t>
            </a:r>
          </a:p>
          <a:p>
            <a:pPr marL="0" indent="0">
              <a:buNone/>
            </a:pPr>
            <a:r>
              <a:rPr lang="en-GB" dirty="0"/>
              <a:t>How to select samples to achieve desired power</a:t>
            </a:r>
          </a:p>
        </p:txBody>
      </p:sp>
    </p:spTree>
    <p:extLst>
      <p:ext uri="{BB962C8B-B14F-4D97-AF65-F5344CB8AC3E}">
        <p14:creationId xmlns:p14="http://schemas.microsoft.com/office/powerpoint/2010/main" val="287817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4ED8009-1F8B-4B5A-D722-7B39B7104C59}"/>
              </a:ext>
            </a:extLst>
          </p:cNvPr>
          <p:cNvSpPr>
            <a:spLocks noGrp="1" noChangeArrowheads="1"/>
          </p:cNvSpPr>
          <p:nvPr>
            <p:ph type="title"/>
          </p:nvPr>
        </p:nvSpPr>
        <p:spPr/>
        <p:txBody>
          <a:bodyPr/>
          <a:lstStyle/>
          <a:p>
            <a:pPr eaLnBrk="1" hangingPunct="1"/>
            <a:r>
              <a:rPr lang="en-US" altLang="en-US" dirty="0"/>
              <a:t>Power and error</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89DEAEF-9D7C-56A0-3B7F-B356842C3F0B}"/>
                  </a:ext>
                </a:extLst>
              </p:cNvPr>
              <p:cNvSpPr txBox="1"/>
              <p:nvPr/>
            </p:nvSpPr>
            <p:spPr>
              <a:xfrm>
                <a:off x="184174" y="892800"/>
                <a:ext cx="4052545" cy="685833"/>
              </a:xfrm>
              <a:prstGeom prst="rect">
                <a:avLst/>
              </a:prstGeom>
              <a:solidFill>
                <a:schemeClr val="bg1"/>
              </a:solidFill>
            </p:spPr>
            <p:txBody>
              <a:bodyPr wrap="square" lIns="216000" tIns="187200" rIns="216000" bIns="187200" rtlCol="0">
                <a:spAutoFit/>
              </a:bodyPr>
              <a:lstStyle/>
              <a:p>
                <a:r>
                  <a:rPr lang="en-GB" sz="2000" b="1" dirty="0">
                    <a:solidFill>
                      <a:schemeClr val="bg2">
                        <a:lumMod val="10000"/>
                      </a:schemeClr>
                    </a:solidFill>
                    <a:latin typeface="Arial"/>
                    <a:cs typeface="Arial"/>
                  </a:rPr>
                  <a:t>I</a:t>
                </a:r>
                <a:r>
                  <a:rPr lang="en-GB" sz="2000" b="1" i="0" dirty="0">
                    <a:solidFill>
                      <a:schemeClr val="bg2">
                        <a:lumMod val="10000"/>
                      </a:schemeClr>
                    </a:solidFill>
                    <a:latin typeface="Arial"/>
                    <a:cs typeface="Arial"/>
                  </a:rPr>
                  <a:t>nference errors regarding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𝐻</m:t>
                        </m:r>
                      </m:e>
                      <m:sub>
                        <m:r>
                          <a:rPr lang="en-GB" sz="2000" b="0" i="1" smtClean="0">
                            <a:latin typeface="Cambria Math" panose="02040503050406030204" pitchFamily="18" charset="0"/>
                          </a:rPr>
                          <m:t>0</m:t>
                        </m:r>
                      </m:sub>
                    </m:sSub>
                  </m:oMath>
                </a14:m>
                <a:endParaRPr lang="en-GB" sz="2000" dirty="0"/>
              </a:p>
            </p:txBody>
          </p:sp>
        </mc:Choice>
        <mc:Fallback>
          <p:sp>
            <p:nvSpPr>
              <p:cNvPr id="36" name="TextBox 35">
                <a:extLst>
                  <a:ext uri="{FF2B5EF4-FFF2-40B4-BE49-F238E27FC236}">
                    <a16:creationId xmlns:a16="http://schemas.microsoft.com/office/drawing/2014/main" id="{589DEAEF-9D7C-56A0-3B7F-B356842C3F0B}"/>
                  </a:ext>
                </a:extLst>
              </p:cNvPr>
              <p:cNvSpPr txBox="1">
                <a:spLocks noRot="1" noChangeAspect="1" noMove="1" noResize="1" noEditPoints="1" noAdjustHandles="1" noChangeArrowheads="1" noChangeShapeType="1" noTextEdit="1"/>
              </p:cNvSpPr>
              <p:nvPr/>
            </p:nvSpPr>
            <p:spPr>
              <a:xfrm>
                <a:off x="184174" y="892800"/>
                <a:ext cx="4052545" cy="68583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35" name="Table 34">
                <a:extLst>
                  <a:ext uri="{FF2B5EF4-FFF2-40B4-BE49-F238E27FC236}">
                    <a16:creationId xmlns:a16="http://schemas.microsoft.com/office/drawing/2014/main" id="{AC3B8775-6108-6267-AC08-9A642929FB80}"/>
                  </a:ext>
                </a:extLst>
              </p:cNvPr>
              <p:cNvGraphicFramePr>
                <a:graphicFrameLocks noGrp="1"/>
              </p:cNvGraphicFramePr>
              <p:nvPr>
                <p:extLst>
                  <p:ext uri="{D42A27DB-BD31-4B8C-83A1-F6EECF244321}">
                    <p14:modId xmlns:p14="http://schemas.microsoft.com/office/powerpoint/2010/main" val="4189524408"/>
                  </p:ext>
                </p:extLst>
              </p:nvPr>
            </p:nvGraphicFramePr>
            <p:xfrm>
              <a:off x="1371601" y="1767840"/>
              <a:ext cx="5852161" cy="2917135"/>
            </p:xfrm>
            <a:graphic>
              <a:graphicData uri="http://schemas.openxmlformats.org/drawingml/2006/table">
                <a:tbl>
                  <a:tblPr firstRow="1" bandRow="1">
                    <a:tableStyleId>{2D5ABB26-0587-4C30-8999-92F81FD0307C}</a:tableStyleId>
                  </a:tblPr>
                  <a:tblGrid>
                    <a:gridCol w="728534">
                      <a:extLst>
                        <a:ext uri="{9D8B030D-6E8A-4147-A177-3AD203B41FA5}">
                          <a16:colId xmlns:a16="http://schemas.microsoft.com/office/drawing/2014/main" val="1055104246"/>
                        </a:ext>
                      </a:extLst>
                    </a:gridCol>
                    <a:gridCol w="1262966">
                      <a:extLst>
                        <a:ext uri="{9D8B030D-6E8A-4147-A177-3AD203B41FA5}">
                          <a16:colId xmlns:a16="http://schemas.microsoft.com/office/drawing/2014/main" val="232667428"/>
                        </a:ext>
                      </a:extLst>
                    </a:gridCol>
                    <a:gridCol w="1862017">
                      <a:extLst>
                        <a:ext uri="{9D8B030D-6E8A-4147-A177-3AD203B41FA5}">
                          <a16:colId xmlns:a16="http://schemas.microsoft.com/office/drawing/2014/main" val="1889876068"/>
                        </a:ext>
                      </a:extLst>
                    </a:gridCol>
                    <a:gridCol w="1998644">
                      <a:extLst>
                        <a:ext uri="{9D8B030D-6E8A-4147-A177-3AD203B41FA5}">
                          <a16:colId xmlns:a16="http://schemas.microsoft.com/office/drawing/2014/main" val="1068862581"/>
                        </a:ext>
                      </a:extLst>
                    </a:gridCol>
                  </a:tblGrid>
                  <a:tr h="457200">
                    <a:tc>
                      <a:txBody>
                        <a:bodyPr/>
                        <a:lstStyle/>
                        <a:p>
                          <a:endParaRPr lang="en-GB" sz="1400" dirty="0"/>
                        </a:p>
                      </a:txBody>
                      <a:tcPr/>
                    </a:tc>
                    <a:tc>
                      <a:txBody>
                        <a:bodyPr/>
                        <a:lstStyle/>
                        <a:p>
                          <a:endParaRPr lang="en-GB" sz="1400" dirty="0"/>
                        </a:p>
                      </a:txBody>
                      <a:tcPr/>
                    </a:tc>
                    <a:tc gridSpan="2">
                      <a:txBody>
                        <a:bodyPr/>
                        <a:lstStyle/>
                        <a:p>
                          <a:r>
                            <a:rPr lang="en-GB" sz="1400" b="1" dirty="0"/>
                            <a:t>The null hypothesis is…</a:t>
                          </a:r>
                        </a:p>
                      </a:txBody>
                      <a:tcPr/>
                    </a:tc>
                    <a:tc hMerge="1">
                      <a:txBody>
                        <a:bodyPr/>
                        <a:lstStyle/>
                        <a:p>
                          <a:endParaRPr lang="en-GB" dirty="0"/>
                        </a:p>
                      </a:txBody>
                      <a:tcPr/>
                    </a:tc>
                    <a:extLst>
                      <a:ext uri="{0D108BD9-81ED-4DB2-BD59-A6C34878D82A}">
                        <a16:rowId xmlns:a16="http://schemas.microsoft.com/office/drawing/2014/main" val="2866257551"/>
                      </a:ext>
                    </a:extLst>
                  </a:tr>
                  <a:tr h="561341">
                    <a:tc>
                      <a:txBody>
                        <a:bodyPr/>
                        <a:lstStyle/>
                        <a:p>
                          <a:endParaRPr lang="en-GB" sz="1400" dirty="0"/>
                        </a:p>
                      </a:txBody>
                      <a:tcPr/>
                    </a:tc>
                    <a:tc>
                      <a:txBody>
                        <a:bodyPr/>
                        <a:lstStyle/>
                        <a:p>
                          <a:endParaRPr lang="en-GB" sz="1400" dirty="0"/>
                        </a:p>
                      </a:txBody>
                      <a:tcPr/>
                    </a:tc>
                    <a:tc>
                      <a:txBody>
                        <a:bodyPr/>
                        <a:lstStyle/>
                        <a:p>
                          <a:r>
                            <a:rPr lang="en-GB" sz="1400" b="1" dirty="0"/>
                            <a:t>True</a:t>
                          </a:r>
                        </a:p>
                        <a:p>
                          <a:r>
                            <a:rPr lang="en-GB" sz="1000" dirty="0"/>
                            <a:t>The treatment does not work</a:t>
                          </a:r>
                        </a:p>
                      </a:txBody>
                      <a:tcPr>
                        <a:solidFill>
                          <a:schemeClr val="accent3">
                            <a:lumMod val="20000"/>
                            <a:lumOff val="80000"/>
                          </a:schemeClr>
                        </a:solidFill>
                      </a:tcPr>
                    </a:tc>
                    <a:tc>
                      <a:txBody>
                        <a:bodyPr/>
                        <a:lstStyle/>
                        <a:p>
                          <a:r>
                            <a:rPr lang="en-GB" sz="1400" b="1" dirty="0"/>
                            <a:t>False</a:t>
                          </a:r>
                        </a:p>
                        <a:p>
                          <a:r>
                            <a:rPr lang="en-GB" sz="1050" dirty="0"/>
                            <a:t>The treatment does work</a:t>
                          </a:r>
                        </a:p>
                      </a:txBody>
                      <a:tcPr>
                        <a:solidFill>
                          <a:schemeClr val="accent3">
                            <a:lumMod val="20000"/>
                            <a:lumOff val="80000"/>
                          </a:schemeClr>
                        </a:solidFill>
                      </a:tcPr>
                    </a:tc>
                    <a:extLst>
                      <a:ext uri="{0D108BD9-81ED-4DB2-BD59-A6C34878D82A}">
                        <a16:rowId xmlns:a16="http://schemas.microsoft.com/office/drawing/2014/main" val="3091060819"/>
                      </a:ext>
                    </a:extLst>
                  </a:tr>
                  <a:tr h="949297">
                    <a:tc rowSpan="2">
                      <a:txBody>
                        <a:bodyPr/>
                        <a:lstStyle/>
                        <a:p>
                          <a:r>
                            <a:rPr lang="en-GB" sz="1400" b="1" dirty="0"/>
                            <a:t>Your decision about </a:t>
                          </a:r>
                        </a:p>
                        <a:p>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oMath>
                            </m:oMathPara>
                          </a14:m>
                          <a:endParaRPr lang="en-GB" sz="1600" b="1" dirty="0"/>
                        </a:p>
                      </a:txBody>
                      <a:tcPr vert="vert270"/>
                    </a:tc>
                    <a:tc>
                      <a:txBody>
                        <a:bodyPr/>
                        <a:lstStyle/>
                        <a:p>
                          <a:r>
                            <a:rPr lang="en-GB" sz="1400" b="1" dirty="0"/>
                            <a:t>Do not reject</a:t>
                          </a:r>
                        </a:p>
                        <a:p>
                          <a:r>
                            <a:rPr lang="en-GB" sz="900" b="0" dirty="0"/>
                            <a:t>Conclude the treatment does not work</a:t>
                          </a:r>
                        </a:p>
                      </a:txBody>
                      <a:tcPr>
                        <a:solidFill>
                          <a:schemeClr val="accent5">
                            <a:lumMod val="20000"/>
                            <a:lumOff val="80000"/>
                          </a:schemeClr>
                        </a:solidFill>
                      </a:tcPr>
                    </a:tc>
                    <a:tc>
                      <a:txBody>
                        <a:bodyPr/>
                        <a:lstStyle/>
                        <a:p>
                          <a:r>
                            <a:rPr lang="en-US" altLang="en-US" sz="1400" b="0" kern="1200" dirty="0">
                              <a:solidFill>
                                <a:schemeClr val="bg2">
                                  <a:lumMod val="10000"/>
                                </a:schemeClr>
                              </a:solidFill>
                            </a:rPr>
                            <a:t>Correct inference</a:t>
                          </a:r>
                        </a:p>
                        <a:p>
                          <a:r>
                            <a:rPr lang="en-US" sz="1400" b="0" kern="1200" dirty="0">
                              <a:solidFill>
                                <a:schemeClr val="bg2">
                                  <a:lumMod val="10000"/>
                                </a:schemeClr>
                              </a:solidFill>
                            </a:rPr>
                            <a:t>True negative</a:t>
                          </a:r>
                        </a:p>
                        <a:p>
                          <a:r>
                            <a:rPr lang="en-US" sz="1400" b="0" kern="1200" dirty="0">
                              <a:solidFill>
                                <a:schemeClr val="bg2">
                                  <a:lumMod val="10000"/>
                                </a:schemeClr>
                              </a:solidFill>
                            </a:rPr>
                            <a:t>P = 1-</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b="1" kern="1200" dirty="0">
                              <a:solidFill>
                                <a:schemeClr val="bg2">
                                  <a:lumMod val="10000"/>
                                </a:schemeClr>
                              </a:solidFill>
                            </a:rPr>
                            <a:t>Type II Error (β)</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False negative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P = </a:t>
                          </a:r>
                          <a:r>
                            <a:rPr lang="en-US" altLang="en-US" sz="1400" kern="1200" dirty="0">
                              <a:solidFill>
                                <a:schemeClr val="bg2">
                                  <a:lumMod val="10000"/>
                                </a:schemeClr>
                              </a:solidFill>
                            </a:rPr>
                            <a:t>β</a:t>
                          </a:r>
                          <a:endParaRPr lang="en-US" altLang="en-US" sz="1400" kern="1200" dirty="0">
                            <a:solidFill>
                              <a:schemeClr val="bg2">
                                <a:lumMod val="10000"/>
                              </a:schemeClr>
                            </a:solidFill>
                            <a:latin typeface="+mn-lt"/>
                            <a:ea typeface="+mn-ea"/>
                            <a:cs typeface="Times New Roman" panose="02020603050405020304" pitchFamily="18" charset="0"/>
                          </a:endParaRPr>
                        </a:p>
                      </a:txBody>
                      <a:tcPr/>
                    </a:tc>
                    <a:extLst>
                      <a:ext uri="{0D108BD9-81ED-4DB2-BD59-A6C34878D82A}">
                        <a16:rowId xmlns:a16="http://schemas.microsoft.com/office/drawing/2014/main" val="2134477533"/>
                      </a:ext>
                    </a:extLst>
                  </a:tr>
                  <a:tr h="949297">
                    <a:tc vMerge="1">
                      <a:txBody>
                        <a:bodyPr/>
                        <a:lstStyle/>
                        <a:p>
                          <a:endParaRPr lang="en-GB" dirty="0"/>
                        </a:p>
                      </a:txBody>
                      <a:tcPr/>
                    </a:tc>
                    <a:tc>
                      <a:txBody>
                        <a:bodyPr/>
                        <a:lstStyle/>
                        <a:p>
                          <a:r>
                            <a:rPr lang="en-GB" sz="1400" b="1" dirty="0"/>
                            <a:t>Reject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900" b="0" dirty="0"/>
                            <a:t>Conclude the treatment does work</a:t>
                          </a:r>
                        </a:p>
                        <a:p>
                          <a:endParaRPr lang="en-GB" sz="1400" b="1" dirty="0"/>
                        </a:p>
                      </a:txBody>
                      <a:tcPr>
                        <a:solidFill>
                          <a:schemeClr val="accent5">
                            <a:lumMod val="20000"/>
                            <a:lumOff val="80000"/>
                          </a:schemeClr>
                        </a:solidFill>
                      </a:tcPr>
                    </a:tc>
                    <a:tc>
                      <a:txBody>
                        <a:bodyPr/>
                        <a:lstStyle/>
                        <a:p>
                          <a:r>
                            <a:rPr lang="en-GB" sz="1400" b="1" dirty="0">
                              <a:solidFill>
                                <a:schemeClr val="bg2">
                                  <a:lumMod val="10000"/>
                                </a:schemeClr>
                              </a:solidFill>
                            </a:rPr>
                            <a:t>Type I error (</a:t>
                          </a:r>
                          <a:r>
                            <a:rPr lang="en-US" altLang="en-US" sz="1400" b="1" kern="1200" dirty="0">
                              <a:solidFill>
                                <a:schemeClr val="bg2">
                                  <a:lumMod val="10000"/>
                                </a:schemeClr>
                              </a:solidFill>
                            </a:rPr>
                            <a:t>α)</a:t>
                          </a:r>
                        </a:p>
                        <a:p>
                          <a:r>
                            <a:rPr lang="en-US" sz="1400" kern="1200" dirty="0">
                              <a:solidFill>
                                <a:schemeClr val="bg2">
                                  <a:lumMod val="10000"/>
                                </a:schemeClr>
                              </a:solidFill>
                            </a:rPr>
                            <a:t>False positive</a:t>
                          </a:r>
                        </a:p>
                        <a:p>
                          <a:r>
                            <a:rPr lang="en-US" sz="1400" kern="1200" dirty="0">
                              <a:solidFill>
                                <a:schemeClr val="bg2">
                                  <a:lumMod val="10000"/>
                                </a:schemeClr>
                              </a:solidFill>
                            </a:rPr>
                            <a:t>P = </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r>
                            <a:rPr lang="en-GB" sz="1400" dirty="0">
                              <a:solidFill>
                                <a:schemeClr val="bg2">
                                  <a:lumMod val="10000"/>
                                </a:schemeClr>
                              </a:solidFill>
                            </a:rPr>
                            <a:t>Correct inference</a:t>
                          </a:r>
                        </a:p>
                        <a:p>
                          <a:r>
                            <a:rPr lang="en-GB" sz="1400" dirty="0">
                              <a:solidFill>
                                <a:schemeClr val="bg2">
                                  <a:lumMod val="10000"/>
                                </a:schemeClr>
                              </a:solidFill>
                            </a:rPr>
                            <a:t>True positive</a:t>
                          </a:r>
                        </a:p>
                        <a:p>
                          <a:r>
                            <a:rPr lang="en-GB" sz="1400" dirty="0">
                              <a:solidFill>
                                <a:schemeClr val="bg2">
                                  <a:lumMod val="10000"/>
                                </a:schemeClr>
                              </a:solidFill>
                            </a:rPr>
                            <a:t>P = 1-</a:t>
                          </a:r>
                          <a:r>
                            <a:rPr lang="en-US" altLang="en-US" sz="1400" kern="1200" dirty="0">
                              <a:solidFill>
                                <a:schemeClr val="bg2">
                                  <a:lumMod val="10000"/>
                                </a:schemeClr>
                              </a:solidFill>
                            </a:rPr>
                            <a:t>β</a:t>
                          </a:r>
                          <a:endParaRPr lang="en-GB" sz="1400" dirty="0">
                            <a:solidFill>
                              <a:schemeClr val="bg2">
                                <a:lumMod val="10000"/>
                              </a:schemeClr>
                            </a:solidFill>
                          </a:endParaRPr>
                        </a:p>
                      </a:txBody>
                      <a:tcPr/>
                    </a:tc>
                    <a:extLst>
                      <a:ext uri="{0D108BD9-81ED-4DB2-BD59-A6C34878D82A}">
                        <a16:rowId xmlns:a16="http://schemas.microsoft.com/office/drawing/2014/main" val="1506499506"/>
                      </a:ext>
                    </a:extLst>
                  </a:tr>
                </a:tbl>
              </a:graphicData>
            </a:graphic>
          </p:graphicFrame>
        </mc:Choice>
        <mc:Fallback>
          <p:graphicFrame>
            <p:nvGraphicFramePr>
              <p:cNvPr id="35" name="Table 34">
                <a:extLst>
                  <a:ext uri="{FF2B5EF4-FFF2-40B4-BE49-F238E27FC236}">
                    <a16:creationId xmlns:a16="http://schemas.microsoft.com/office/drawing/2014/main" id="{AC3B8775-6108-6267-AC08-9A642929FB80}"/>
                  </a:ext>
                </a:extLst>
              </p:cNvPr>
              <p:cNvGraphicFramePr>
                <a:graphicFrameLocks noGrp="1"/>
              </p:cNvGraphicFramePr>
              <p:nvPr>
                <p:extLst>
                  <p:ext uri="{D42A27DB-BD31-4B8C-83A1-F6EECF244321}">
                    <p14:modId xmlns:p14="http://schemas.microsoft.com/office/powerpoint/2010/main" val="4189524408"/>
                  </p:ext>
                </p:extLst>
              </p:nvPr>
            </p:nvGraphicFramePr>
            <p:xfrm>
              <a:off x="1371601" y="1767840"/>
              <a:ext cx="5852161" cy="2917135"/>
            </p:xfrm>
            <a:graphic>
              <a:graphicData uri="http://schemas.openxmlformats.org/drawingml/2006/table">
                <a:tbl>
                  <a:tblPr firstRow="1" bandRow="1">
                    <a:tableStyleId>{2D5ABB26-0587-4C30-8999-92F81FD0307C}</a:tableStyleId>
                  </a:tblPr>
                  <a:tblGrid>
                    <a:gridCol w="728534">
                      <a:extLst>
                        <a:ext uri="{9D8B030D-6E8A-4147-A177-3AD203B41FA5}">
                          <a16:colId xmlns:a16="http://schemas.microsoft.com/office/drawing/2014/main" val="1055104246"/>
                        </a:ext>
                      </a:extLst>
                    </a:gridCol>
                    <a:gridCol w="1262966">
                      <a:extLst>
                        <a:ext uri="{9D8B030D-6E8A-4147-A177-3AD203B41FA5}">
                          <a16:colId xmlns:a16="http://schemas.microsoft.com/office/drawing/2014/main" val="232667428"/>
                        </a:ext>
                      </a:extLst>
                    </a:gridCol>
                    <a:gridCol w="1862017">
                      <a:extLst>
                        <a:ext uri="{9D8B030D-6E8A-4147-A177-3AD203B41FA5}">
                          <a16:colId xmlns:a16="http://schemas.microsoft.com/office/drawing/2014/main" val="1889876068"/>
                        </a:ext>
                      </a:extLst>
                    </a:gridCol>
                    <a:gridCol w="1998644">
                      <a:extLst>
                        <a:ext uri="{9D8B030D-6E8A-4147-A177-3AD203B41FA5}">
                          <a16:colId xmlns:a16="http://schemas.microsoft.com/office/drawing/2014/main" val="1068862581"/>
                        </a:ext>
                      </a:extLst>
                    </a:gridCol>
                  </a:tblGrid>
                  <a:tr h="457200">
                    <a:tc>
                      <a:txBody>
                        <a:bodyPr/>
                        <a:lstStyle/>
                        <a:p>
                          <a:endParaRPr lang="en-GB" sz="1400" dirty="0"/>
                        </a:p>
                      </a:txBody>
                      <a:tcPr/>
                    </a:tc>
                    <a:tc>
                      <a:txBody>
                        <a:bodyPr/>
                        <a:lstStyle/>
                        <a:p>
                          <a:endParaRPr lang="en-GB" sz="1400" dirty="0"/>
                        </a:p>
                      </a:txBody>
                      <a:tcPr/>
                    </a:tc>
                    <a:tc gridSpan="2">
                      <a:txBody>
                        <a:bodyPr/>
                        <a:lstStyle/>
                        <a:p>
                          <a:r>
                            <a:rPr lang="en-GB" sz="1400" b="1" dirty="0"/>
                            <a:t>The null hypothesis is…</a:t>
                          </a:r>
                        </a:p>
                      </a:txBody>
                      <a:tcPr/>
                    </a:tc>
                    <a:tc hMerge="1">
                      <a:txBody>
                        <a:bodyPr/>
                        <a:lstStyle/>
                        <a:p>
                          <a:endParaRPr lang="en-GB" dirty="0"/>
                        </a:p>
                      </a:txBody>
                      <a:tcPr/>
                    </a:tc>
                    <a:extLst>
                      <a:ext uri="{0D108BD9-81ED-4DB2-BD59-A6C34878D82A}">
                        <a16:rowId xmlns:a16="http://schemas.microsoft.com/office/drawing/2014/main" val="2866257551"/>
                      </a:ext>
                    </a:extLst>
                  </a:tr>
                  <a:tr h="561341">
                    <a:tc>
                      <a:txBody>
                        <a:bodyPr/>
                        <a:lstStyle/>
                        <a:p>
                          <a:endParaRPr lang="en-GB" sz="1400" dirty="0"/>
                        </a:p>
                      </a:txBody>
                      <a:tcPr/>
                    </a:tc>
                    <a:tc>
                      <a:txBody>
                        <a:bodyPr/>
                        <a:lstStyle/>
                        <a:p>
                          <a:endParaRPr lang="en-GB" sz="1400" dirty="0"/>
                        </a:p>
                      </a:txBody>
                      <a:tcPr/>
                    </a:tc>
                    <a:tc>
                      <a:txBody>
                        <a:bodyPr/>
                        <a:lstStyle/>
                        <a:p>
                          <a:r>
                            <a:rPr lang="en-GB" sz="1400" b="1" dirty="0"/>
                            <a:t>True</a:t>
                          </a:r>
                        </a:p>
                        <a:p>
                          <a:r>
                            <a:rPr lang="en-GB" sz="1000" dirty="0"/>
                            <a:t>The treatment does not work</a:t>
                          </a:r>
                        </a:p>
                      </a:txBody>
                      <a:tcPr>
                        <a:solidFill>
                          <a:schemeClr val="accent3">
                            <a:lumMod val="20000"/>
                            <a:lumOff val="80000"/>
                          </a:schemeClr>
                        </a:solidFill>
                      </a:tcPr>
                    </a:tc>
                    <a:tc>
                      <a:txBody>
                        <a:bodyPr/>
                        <a:lstStyle/>
                        <a:p>
                          <a:r>
                            <a:rPr lang="en-GB" sz="1400" b="1" dirty="0"/>
                            <a:t>False</a:t>
                          </a:r>
                        </a:p>
                        <a:p>
                          <a:r>
                            <a:rPr lang="en-GB" sz="1050" dirty="0"/>
                            <a:t>The treatment does work</a:t>
                          </a:r>
                        </a:p>
                      </a:txBody>
                      <a:tcPr>
                        <a:solidFill>
                          <a:schemeClr val="accent3">
                            <a:lumMod val="20000"/>
                            <a:lumOff val="80000"/>
                          </a:schemeClr>
                        </a:solidFill>
                      </a:tcPr>
                    </a:tc>
                    <a:extLst>
                      <a:ext uri="{0D108BD9-81ED-4DB2-BD59-A6C34878D82A}">
                        <a16:rowId xmlns:a16="http://schemas.microsoft.com/office/drawing/2014/main" val="3091060819"/>
                      </a:ext>
                    </a:extLst>
                  </a:tr>
                  <a:tr h="949297">
                    <a:tc rowSpan="2">
                      <a:txBody>
                        <a:bodyPr/>
                        <a:lstStyle/>
                        <a:p>
                          <a:endParaRPr lang="en-US"/>
                        </a:p>
                      </a:txBody>
                      <a:tcPr vert="vert270">
                        <a:blipFill>
                          <a:blip r:embed="rId4"/>
                          <a:stretch>
                            <a:fillRect t="-54167" r="-700000"/>
                          </a:stretch>
                        </a:blipFill>
                      </a:tcPr>
                    </a:tc>
                    <a:tc>
                      <a:txBody>
                        <a:bodyPr/>
                        <a:lstStyle/>
                        <a:p>
                          <a:r>
                            <a:rPr lang="en-GB" sz="1400" b="1" dirty="0"/>
                            <a:t>Do not reject</a:t>
                          </a:r>
                        </a:p>
                        <a:p>
                          <a:r>
                            <a:rPr lang="en-GB" sz="900" b="0" dirty="0"/>
                            <a:t>Conclude the treatment does not work</a:t>
                          </a:r>
                        </a:p>
                      </a:txBody>
                      <a:tcPr>
                        <a:solidFill>
                          <a:schemeClr val="accent5">
                            <a:lumMod val="20000"/>
                            <a:lumOff val="80000"/>
                          </a:schemeClr>
                        </a:solidFill>
                      </a:tcPr>
                    </a:tc>
                    <a:tc>
                      <a:txBody>
                        <a:bodyPr/>
                        <a:lstStyle/>
                        <a:p>
                          <a:r>
                            <a:rPr lang="en-US" altLang="en-US" sz="1400" b="0" kern="1200" dirty="0">
                              <a:solidFill>
                                <a:schemeClr val="bg2">
                                  <a:lumMod val="10000"/>
                                </a:schemeClr>
                              </a:solidFill>
                            </a:rPr>
                            <a:t>Correct inference</a:t>
                          </a:r>
                        </a:p>
                        <a:p>
                          <a:r>
                            <a:rPr lang="en-US" sz="1400" b="0" kern="1200" dirty="0">
                              <a:solidFill>
                                <a:schemeClr val="bg2">
                                  <a:lumMod val="10000"/>
                                </a:schemeClr>
                              </a:solidFill>
                            </a:rPr>
                            <a:t>True negative</a:t>
                          </a:r>
                        </a:p>
                        <a:p>
                          <a:r>
                            <a:rPr lang="en-US" sz="1400" b="0" kern="1200" dirty="0">
                              <a:solidFill>
                                <a:schemeClr val="bg2">
                                  <a:lumMod val="10000"/>
                                </a:schemeClr>
                              </a:solidFill>
                            </a:rPr>
                            <a:t>P = 1-</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b="1" kern="1200" dirty="0">
                              <a:solidFill>
                                <a:schemeClr val="bg2">
                                  <a:lumMod val="10000"/>
                                </a:schemeClr>
                              </a:solidFill>
                            </a:rPr>
                            <a:t>Type II Error (β)</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False negative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P = </a:t>
                          </a:r>
                          <a:r>
                            <a:rPr lang="en-US" altLang="en-US" sz="1400" kern="1200" dirty="0">
                              <a:solidFill>
                                <a:schemeClr val="bg2">
                                  <a:lumMod val="10000"/>
                                </a:schemeClr>
                              </a:solidFill>
                            </a:rPr>
                            <a:t>β</a:t>
                          </a:r>
                          <a:endParaRPr lang="en-US" altLang="en-US" sz="1400" kern="1200" dirty="0">
                            <a:solidFill>
                              <a:schemeClr val="bg2">
                                <a:lumMod val="10000"/>
                              </a:schemeClr>
                            </a:solidFill>
                            <a:latin typeface="+mn-lt"/>
                            <a:ea typeface="+mn-ea"/>
                            <a:cs typeface="Times New Roman" panose="02020603050405020304" pitchFamily="18" charset="0"/>
                          </a:endParaRPr>
                        </a:p>
                      </a:txBody>
                      <a:tcPr/>
                    </a:tc>
                    <a:extLst>
                      <a:ext uri="{0D108BD9-81ED-4DB2-BD59-A6C34878D82A}">
                        <a16:rowId xmlns:a16="http://schemas.microsoft.com/office/drawing/2014/main" val="2134477533"/>
                      </a:ext>
                    </a:extLst>
                  </a:tr>
                  <a:tr h="949297">
                    <a:tc vMerge="1">
                      <a:txBody>
                        <a:bodyPr/>
                        <a:lstStyle/>
                        <a:p>
                          <a:endParaRPr lang="en-GB" dirty="0"/>
                        </a:p>
                      </a:txBody>
                      <a:tcPr/>
                    </a:tc>
                    <a:tc>
                      <a:txBody>
                        <a:bodyPr/>
                        <a:lstStyle/>
                        <a:p>
                          <a:r>
                            <a:rPr lang="en-GB" sz="1400" b="1" dirty="0"/>
                            <a:t>Reject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900" b="0" dirty="0"/>
                            <a:t>Conclude the treatment does work</a:t>
                          </a:r>
                        </a:p>
                        <a:p>
                          <a:endParaRPr lang="en-GB" sz="1400" b="1" dirty="0"/>
                        </a:p>
                      </a:txBody>
                      <a:tcPr>
                        <a:solidFill>
                          <a:schemeClr val="accent5">
                            <a:lumMod val="20000"/>
                            <a:lumOff val="80000"/>
                          </a:schemeClr>
                        </a:solidFill>
                      </a:tcPr>
                    </a:tc>
                    <a:tc>
                      <a:txBody>
                        <a:bodyPr/>
                        <a:lstStyle/>
                        <a:p>
                          <a:r>
                            <a:rPr lang="en-GB" sz="1400" b="1" dirty="0">
                              <a:solidFill>
                                <a:schemeClr val="bg2">
                                  <a:lumMod val="10000"/>
                                </a:schemeClr>
                              </a:solidFill>
                            </a:rPr>
                            <a:t>Type I error (</a:t>
                          </a:r>
                          <a:r>
                            <a:rPr lang="en-US" altLang="en-US" sz="1400" b="1" kern="1200" dirty="0">
                              <a:solidFill>
                                <a:schemeClr val="bg2">
                                  <a:lumMod val="10000"/>
                                </a:schemeClr>
                              </a:solidFill>
                            </a:rPr>
                            <a:t>α)</a:t>
                          </a:r>
                        </a:p>
                        <a:p>
                          <a:r>
                            <a:rPr lang="en-US" sz="1400" kern="1200" dirty="0">
                              <a:solidFill>
                                <a:schemeClr val="bg2">
                                  <a:lumMod val="10000"/>
                                </a:schemeClr>
                              </a:solidFill>
                            </a:rPr>
                            <a:t>False positive</a:t>
                          </a:r>
                        </a:p>
                        <a:p>
                          <a:r>
                            <a:rPr lang="en-US" sz="1400" kern="1200" dirty="0">
                              <a:solidFill>
                                <a:schemeClr val="bg2">
                                  <a:lumMod val="10000"/>
                                </a:schemeClr>
                              </a:solidFill>
                            </a:rPr>
                            <a:t>P = </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r>
                            <a:rPr lang="en-GB" sz="1400" dirty="0">
                              <a:solidFill>
                                <a:schemeClr val="bg2">
                                  <a:lumMod val="10000"/>
                                </a:schemeClr>
                              </a:solidFill>
                            </a:rPr>
                            <a:t>Correct inference</a:t>
                          </a:r>
                        </a:p>
                        <a:p>
                          <a:r>
                            <a:rPr lang="en-GB" sz="1400" dirty="0">
                              <a:solidFill>
                                <a:schemeClr val="bg2">
                                  <a:lumMod val="10000"/>
                                </a:schemeClr>
                              </a:solidFill>
                            </a:rPr>
                            <a:t>True positive</a:t>
                          </a:r>
                        </a:p>
                        <a:p>
                          <a:r>
                            <a:rPr lang="en-GB" sz="1400" dirty="0">
                              <a:solidFill>
                                <a:schemeClr val="bg2">
                                  <a:lumMod val="10000"/>
                                </a:schemeClr>
                              </a:solidFill>
                            </a:rPr>
                            <a:t>P = 1-</a:t>
                          </a:r>
                          <a:r>
                            <a:rPr lang="en-US" altLang="en-US" sz="1400" kern="1200" dirty="0">
                              <a:solidFill>
                                <a:schemeClr val="bg2">
                                  <a:lumMod val="10000"/>
                                </a:schemeClr>
                              </a:solidFill>
                            </a:rPr>
                            <a:t>β</a:t>
                          </a:r>
                          <a:endParaRPr lang="en-GB" sz="1400" dirty="0">
                            <a:solidFill>
                              <a:schemeClr val="bg2">
                                <a:lumMod val="10000"/>
                              </a:schemeClr>
                            </a:solidFill>
                          </a:endParaRPr>
                        </a:p>
                      </a:txBody>
                      <a:tcPr/>
                    </a:tc>
                    <a:extLst>
                      <a:ext uri="{0D108BD9-81ED-4DB2-BD59-A6C34878D82A}">
                        <a16:rowId xmlns:a16="http://schemas.microsoft.com/office/drawing/2014/main" val="1506499506"/>
                      </a:ext>
                    </a:extLst>
                  </a:tr>
                </a:tbl>
              </a:graphicData>
            </a:graphic>
          </p:graphicFrame>
        </mc:Fallback>
      </mc:AlternateContent>
      <p:sp>
        <p:nvSpPr>
          <p:cNvPr id="47" name="Rectangle 46">
            <a:extLst>
              <a:ext uri="{FF2B5EF4-FFF2-40B4-BE49-F238E27FC236}">
                <a16:creationId xmlns:a16="http://schemas.microsoft.com/office/drawing/2014/main" id="{D131BDEB-B3ED-B981-A616-78E9294C45FF}"/>
              </a:ext>
            </a:extLst>
          </p:cNvPr>
          <p:cNvSpPr/>
          <p:nvPr/>
        </p:nvSpPr>
        <p:spPr>
          <a:xfrm>
            <a:off x="3428830" y="2830830"/>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C7761150-71B5-C9F7-4C0E-9D24288429F1}"/>
              </a:ext>
            </a:extLst>
          </p:cNvPr>
          <p:cNvSpPr/>
          <p:nvPr/>
        </p:nvSpPr>
        <p:spPr>
          <a:xfrm>
            <a:off x="5314760" y="2830830"/>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F88F1E21-9C37-9A8E-3C6C-E2E6140772F3}"/>
              </a:ext>
            </a:extLst>
          </p:cNvPr>
          <p:cNvSpPr/>
          <p:nvPr/>
        </p:nvSpPr>
        <p:spPr>
          <a:xfrm>
            <a:off x="5322380" y="3770571"/>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D21FF47B-A1FF-9447-50C9-317213BE5C67}"/>
              </a:ext>
            </a:extLst>
          </p:cNvPr>
          <p:cNvSpPr/>
          <p:nvPr/>
        </p:nvSpPr>
        <p:spPr>
          <a:xfrm>
            <a:off x="3436619" y="3770571"/>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D736F9D7-BB36-E9B1-20A5-CE825AFBC00D}"/>
              </a:ext>
            </a:extLst>
          </p:cNvPr>
          <p:cNvSpPr txBox="1"/>
          <p:nvPr/>
        </p:nvSpPr>
        <p:spPr>
          <a:xfrm>
            <a:off x="184174" y="1413109"/>
            <a:ext cx="2019300" cy="932054"/>
          </a:xfrm>
          <a:prstGeom prst="rect">
            <a:avLst/>
          </a:prstGeom>
          <a:solidFill>
            <a:schemeClr val="bg1"/>
          </a:solidFill>
        </p:spPr>
        <p:txBody>
          <a:bodyPr wrap="square" lIns="216000" tIns="187200" rIns="216000" bIns="187200" rtlCol="0">
            <a:spAutoFit/>
          </a:bodyPr>
          <a:lstStyle/>
          <a:p>
            <a:r>
              <a:rPr lang="en-GB" sz="1200" dirty="0">
                <a:solidFill>
                  <a:schemeClr val="bg2">
                    <a:lumMod val="10000"/>
                  </a:schemeClr>
                </a:solidFill>
                <a:latin typeface="Arial"/>
                <a:cs typeface="Arial"/>
              </a:rPr>
              <a:t>E.g. Does an exercise intervention improve well-being</a:t>
            </a:r>
            <a:endParaRPr lang="en-GB" sz="1200" i="0" dirty="0">
              <a:solidFill>
                <a:schemeClr val="bg2">
                  <a:lumMod val="10000"/>
                </a:schemeClr>
              </a:solidFill>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8"/>
                                        </p:tgtEl>
                                      </p:cBhvr>
                                    </p:animEffect>
                                    <p:set>
                                      <p:cBhvr>
                                        <p:cTn id="12" dur="1" fill="hold">
                                          <p:stCondLst>
                                            <p:cond delay="499"/>
                                          </p:stCondLst>
                                        </p:cTn>
                                        <p:tgtEl>
                                          <p:spTgt spid="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0"/>
                                        </p:tgtEl>
                                      </p:cBhvr>
                                    </p:animEffect>
                                    <p:set>
                                      <p:cBhvr>
                                        <p:cTn id="17" dur="1" fill="hold">
                                          <p:stCondLst>
                                            <p:cond delay="499"/>
                                          </p:stCondLst>
                                        </p:cTn>
                                        <p:tgtEl>
                                          <p:spTgt spid="5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Lst>
  </p:timing>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Props1.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3.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35831</TotalTime>
  <Words>1587</Words>
  <Application>Microsoft Office PowerPoint</Application>
  <PresentationFormat>On-screen Show (16:9)</PresentationFormat>
  <Paragraphs>159</Paragraphs>
  <Slides>22</Slides>
  <Notes>11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vt:lpstr>
      <vt:lpstr>BlinkMacSystemFont</vt:lpstr>
      <vt:lpstr>Calibri</vt:lpstr>
      <vt:lpstr>Cambria Math</vt:lpstr>
      <vt:lpstr>Fira Sans</vt:lpstr>
      <vt:lpstr>Georgia</vt:lpstr>
      <vt:lpstr>Lucida Grande</vt:lpstr>
      <vt:lpstr>Open Sans</vt:lpstr>
      <vt:lpstr>Roboto Mono Web</vt:lpstr>
      <vt:lpstr>UoL Powerpoint Guidelines Accessibility Design</vt:lpstr>
      <vt:lpstr>Day 2: Understanding challenges to reproducibility</vt:lpstr>
      <vt:lpstr>What are challenges to reproducibility?</vt:lpstr>
      <vt:lpstr>Program</vt:lpstr>
      <vt:lpstr>Session 1: P-values and  forking paths</vt:lpstr>
      <vt:lpstr>Dance of the p-values  (10’)</vt:lpstr>
      <vt:lpstr>Robustness</vt:lpstr>
      <vt:lpstr>Session 1 worksheets</vt:lpstr>
      <vt:lpstr>Session 2: Power and sample selection</vt:lpstr>
      <vt:lpstr>Power and error</vt:lpstr>
      <vt:lpstr>Problem with low power</vt:lpstr>
      <vt:lpstr>How do we justify our samples?</vt:lpstr>
      <vt:lpstr>Increase power without increasing N</vt:lpstr>
      <vt:lpstr>Real life outcome</vt:lpstr>
      <vt:lpstr>Session 2 worksheets</vt:lpstr>
      <vt:lpstr>Confidence &amp; effect size</vt:lpstr>
      <vt:lpstr>Session 3: Strength of evidence and sample selection</vt:lpstr>
      <vt:lpstr>Session 3 worksheets</vt:lpstr>
      <vt:lpstr>Sequential testing with Bayes Factors</vt:lpstr>
      <vt:lpstr>Sequential testing with NHST</vt:lpstr>
      <vt:lpstr>Alpha spending functions</vt:lpstr>
      <vt:lpstr>Plan interim analysis</vt:lpstr>
      <vt:lpstr>Efficient data collection with high power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Souto, David (Dr.)</cp:lastModifiedBy>
  <cp:revision>601</cp:revision>
  <cp:lastPrinted>2020-07-06T08:56:06Z</cp:lastPrinted>
  <dcterms:created xsi:type="dcterms:W3CDTF">2020-04-08T13:53:01Z</dcterms:created>
  <dcterms:modified xsi:type="dcterms:W3CDTF">2025-05-11T11:17:03Z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